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44"/>
  </p:notesMasterIdLst>
  <p:sldIdLst>
    <p:sldId id="256" r:id="rId2"/>
    <p:sldId id="267" r:id="rId3"/>
    <p:sldId id="297" r:id="rId4"/>
    <p:sldId id="301" r:id="rId5"/>
    <p:sldId id="293" r:id="rId6"/>
    <p:sldId id="299" r:id="rId7"/>
    <p:sldId id="298" r:id="rId8"/>
    <p:sldId id="294" r:id="rId9"/>
    <p:sldId id="295" r:id="rId10"/>
    <p:sldId id="296" r:id="rId11"/>
    <p:sldId id="300" r:id="rId12"/>
    <p:sldId id="308" r:id="rId13"/>
    <p:sldId id="309" r:id="rId14"/>
    <p:sldId id="268" r:id="rId15"/>
    <p:sldId id="290" r:id="rId16"/>
    <p:sldId id="312" r:id="rId17"/>
    <p:sldId id="316" r:id="rId18"/>
    <p:sldId id="318" r:id="rId19"/>
    <p:sldId id="319" r:id="rId20"/>
    <p:sldId id="302" r:id="rId21"/>
    <p:sldId id="292" r:id="rId22"/>
    <p:sldId id="284" r:id="rId23"/>
    <p:sldId id="304" r:id="rId24"/>
    <p:sldId id="305" r:id="rId25"/>
    <p:sldId id="277" r:id="rId26"/>
    <p:sldId id="278" r:id="rId27"/>
    <p:sldId id="331" r:id="rId28"/>
    <p:sldId id="332" r:id="rId29"/>
    <p:sldId id="270" r:id="rId30"/>
    <p:sldId id="320" r:id="rId31"/>
    <p:sldId id="289" r:id="rId32"/>
    <p:sldId id="266" r:id="rId33"/>
    <p:sldId id="271" r:id="rId34"/>
    <p:sldId id="287" r:id="rId35"/>
    <p:sldId id="286" r:id="rId36"/>
    <p:sldId id="322" r:id="rId37"/>
    <p:sldId id="324" r:id="rId38"/>
    <p:sldId id="327" r:id="rId39"/>
    <p:sldId id="329" r:id="rId40"/>
    <p:sldId id="330" r:id="rId41"/>
    <p:sldId id="326" r:id="rId42"/>
    <p:sldId id="32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B241CB-87DF-4719-A4C8-DE1AE7FCB61A}">
          <p14:sldIdLst>
            <p14:sldId id="256"/>
            <p14:sldId id="267"/>
            <p14:sldId id="297"/>
            <p14:sldId id="301"/>
            <p14:sldId id="293"/>
            <p14:sldId id="299"/>
            <p14:sldId id="298"/>
            <p14:sldId id="294"/>
            <p14:sldId id="295"/>
            <p14:sldId id="296"/>
            <p14:sldId id="300"/>
            <p14:sldId id="308"/>
            <p14:sldId id="309"/>
            <p14:sldId id="268"/>
            <p14:sldId id="290"/>
            <p14:sldId id="312"/>
            <p14:sldId id="316"/>
            <p14:sldId id="318"/>
            <p14:sldId id="319"/>
            <p14:sldId id="302"/>
            <p14:sldId id="292"/>
            <p14:sldId id="284"/>
            <p14:sldId id="304"/>
            <p14:sldId id="305"/>
            <p14:sldId id="277"/>
            <p14:sldId id="278"/>
            <p14:sldId id="331"/>
            <p14:sldId id="332"/>
            <p14:sldId id="270"/>
            <p14:sldId id="320"/>
            <p14:sldId id="289"/>
            <p14:sldId id="266"/>
            <p14:sldId id="271"/>
            <p14:sldId id="287"/>
            <p14:sldId id="286"/>
            <p14:sldId id="322"/>
            <p14:sldId id="324"/>
            <p14:sldId id="327"/>
            <p14:sldId id="329"/>
            <p14:sldId id="330"/>
            <p14:sldId id="326"/>
            <p14:sldId id="3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da Aleong" initials="AA" lastIdx="1" clrIdx="0">
    <p:extLst>
      <p:ext uri="{19B8F6BF-5375-455C-9EA6-DF929625EA0E}">
        <p15:presenceInfo xmlns:p15="http://schemas.microsoft.com/office/powerpoint/2012/main" userId="S::amanda.aleong@mail.utoronto.ca::c3c1d22b-5ee2-4aeb-a712-e0444ceb84b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6D9"/>
    <a:srgbClr val="E1C2A3"/>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9" autoAdjust="0"/>
    <p:restoredTop sz="75992" autoAdjust="0"/>
  </p:normalViewPr>
  <p:slideViewPr>
    <p:cSldViewPr snapToGrid="0">
      <p:cViewPr varScale="1">
        <p:scale>
          <a:sx n="66" d="100"/>
          <a:sy n="66" d="100"/>
        </p:scale>
        <p:origin x="804" y="4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E12044-98B0-4530-A013-C65B0E92950F}" type="doc">
      <dgm:prSet loTypeId="urn:microsoft.com/office/officeart/2018/2/layout/IconLabelDescriptionList" loCatId="icon" qsTypeId="urn:microsoft.com/office/officeart/2005/8/quickstyle/simple4" qsCatId="simple" csTypeId="urn:microsoft.com/office/officeart/2018/5/colors/Iconchunking_neutralbg_colorful1" csCatId="colorful" phldr="1"/>
      <dgm:spPr/>
      <dgm:t>
        <a:bodyPr/>
        <a:lstStyle/>
        <a:p>
          <a:endParaRPr lang="en-US"/>
        </a:p>
      </dgm:t>
    </dgm:pt>
    <dgm:pt modelId="{1612BBB7-939D-49E2-B411-A59E82F4D45E}">
      <dgm:prSet/>
      <dgm:spPr/>
      <dgm:t>
        <a:bodyPr/>
        <a:lstStyle/>
        <a:p>
          <a:pPr>
            <a:lnSpc>
              <a:spcPct val="100000"/>
            </a:lnSpc>
            <a:defRPr b="1"/>
          </a:pPr>
          <a:r>
            <a:rPr lang="en-CA"/>
            <a:t>Advantages</a:t>
          </a:r>
          <a:endParaRPr lang="en-US"/>
        </a:p>
      </dgm:t>
    </dgm:pt>
    <dgm:pt modelId="{744E985B-3499-40C8-AD2C-383D8153D0CF}" type="parTrans" cxnId="{0ED50165-4482-4D5B-ABE5-236EE730DB49}">
      <dgm:prSet/>
      <dgm:spPr/>
      <dgm:t>
        <a:bodyPr/>
        <a:lstStyle/>
        <a:p>
          <a:endParaRPr lang="en-US"/>
        </a:p>
      </dgm:t>
    </dgm:pt>
    <dgm:pt modelId="{C636AC1F-E86E-4AE0-AE39-AA94CC2E34B4}" type="sibTrans" cxnId="{0ED50165-4482-4D5B-ABE5-236EE730DB49}">
      <dgm:prSet/>
      <dgm:spPr/>
      <dgm:t>
        <a:bodyPr/>
        <a:lstStyle/>
        <a:p>
          <a:endParaRPr lang="en-US"/>
        </a:p>
      </dgm:t>
    </dgm:pt>
    <dgm:pt modelId="{4153114D-2B9D-4B66-AD8A-6CFE87A383C6}">
      <dgm:prSet/>
      <dgm:spPr/>
      <dgm:t>
        <a:bodyPr/>
        <a:lstStyle/>
        <a:p>
          <a:pPr>
            <a:lnSpc>
              <a:spcPct val="100000"/>
            </a:lnSpc>
          </a:pPr>
          <a:r>
            <a:rPr lang="en-CA" dirty="0"/>
            <a:t>Handle missing values and maintains accuracy for missing data</a:t>
          </a:r>
          <a:endParaRPr lang="en-US" dirty="0"/>
        </a:p>
      </dgm:t>
    </dgm:pt>
    <dgm:pt modelId="{C2D20D0C-743D-4126-9537-ADE8D477C225}" type="parTrans" cxnId="{0DC9BC5F-12F7-4CA1-875C-B885D71A2AE0}">
      <dgm:prSet/>
      <dgm:spPr/>
      <dgm:t>
        <a:bodyPr/>
        <a:lstStyle/>
        <a:p>
          <a:endParaRPr lang="en-US"/>
        </a:p>
      </dgm:t>
    </dgm:pt>
    <dgm:pt modelId="{392F8680-21DE-4148-B27C-66693C682769}" type="sibTrans" cxnId="{0DC9BC5F-12F7-4CA1-875C-B885D71A2AE0}">
      <dgm:prSet/>
      <dgm:spPr/>
      <dgm:t>
        <a:bodyPr/>
        <a:lstStyle/>
        <a:p>
          <a:endParaRPr lang="en-US"/>
        </a:p>
      </dgm:t>
    </dgm:pt>
    <dgm:pt modelId="{345324B6-6065-4701-9811-0BA6E416FAC5}">
      <dgm:prSet/>
      <dgm:spPr/>
      <dgm:t>
        <a:bodyPr/>
        <a:lstStyle/>
        <a:p>
          <a:pPr>
            <a:lnSpc>
              <a:spcPct val="100000"/>
            </a:lnSpc>
          </a:pPr>
          <a:r>
            <a:rPr lang="en-CA" dirty="0"/>
            <a:t>Less likely to overfit the model </a:t>
          </a:r>
          <a:endParaRPr lang="en-US" dirty="0"/>
        </a:p>
      </dgm:t>
    </dgm:pt>
    <dgm:pt modelId="{77E9F40D-C709-435C-A3F3-AE4E50BD1AFD}" type="parTrans" cxnId="{44A2B17F-C83D-4B1E-A22D-AE528303B70B}">
      <dgm:prSet/>
      <dgm:spPr/>
      <dgm:t>
        <a:bodyPr/>
        <a:lstStyle/>
        <a:p>
          <a:endParaRPr lang="en-US"/>
        </a:p>
      </dgm:t>
    </dgm:pt>
    <dgm:pt modelId="{C9827548-1051-4294-966F-36061FA59F74}" type="sibTrans" cxnId="{44A2B17F-C83D-4B1E-A22D-AE528303B70B}">
      <dgm:prSet/>
      <dgm:spPr/>
      <dgm:t>
        <a:bodyPr/>
        <a:lstStyle/>
        <a:p>
          <a:endParaRPr lang="en-US"/>
        </a:p>
      </dgm:t>
    </dgm:pt>
    <dgm:pt modelId="{41AD29DB-70A0-4BBA-9B5F-DB6B26ED9AFE}">
      <dgm:prSet/>
      <dgm:spPr/>
      <dgm:t>
        <a:bodyPr/>
        <a:lstStyle/>
        <a:p>
          <a:pPr>
            <a:lnSpc>
              <a:spcPct val="100000"/>
            </a:lnSpc>
          </a:pPr>
          <a:r>
            <a:rPr lang="en-CA" dirty="0"/>
            <a:t>Handle large data set with higher dimensionality</a:t>
          </a:r>
          <a:endParaRPr lang="en-US" dirty="0"/>
        </a:p>
      </dgm:t>
    </dgm:pt>
    <dgm:pt modelId="{DA850C54-440D-44AC-8B4B-0464C4903F88}" type="parTrans" cxnId="{0A2DBC37-9A49-4694-A6E1-D6C8C3814D16}">
      <dgm:prSet/>
      <dgm:spPr/>
      <dgm:t>
        <a:bodyPr/>
        <a:lstStyle/>
        <a:p>
          <a:endParaRPr lang="en-US"/>
        </a:p>
      </dgm:t>
    </dgm:pt>
    <dgm:pt modelId="{7BB3707C-F183-4BBD-9793-A7C14F8F26F2}" type="sibTrans" cxnId="{0A2DBC37-9A49-4694-A6E1-D6C8C3814D16}">
      <dgm:prSet/>
      <dgm:spPr/>
      <dgm:t>
        <a:bodyPr/>
        <a:lstStyle/>
        <a:p>
          <a:endParaRPr lang="en-US"/>
        </a:p>
      </dgm:t>
    </dgm:pt>
    <dgm:pt modelId="{A32326FA-8439-4DE4-BFBF-43129958B918}">
      <dgm:prSet/>
      <dgm:spPr/>
      <dgm:t>
        <a:bodyPr/>
        <a:lstStyle/>
        <a:p>
          <a:pPr>
            <a:lnSpc>
              <a:spcPct val="100000"/>
            </a:lnSpc>
            <a:defRPr b="1"/>
          </a:pPr>
          <a:r>
            <a:rPr lang="en-CA"/>
            <a:t>Disadvantages</a:t>
          </a:r>
          <a:endParaRPr lang="en-US"/>
        </a:p>
      </dgm:t>
    </dgm:pt>
    <dgm:pt modelId="{392A60A0-38E5-43AD-BCBB-13A48E65B5D1}" type="parTrans" cxnId="{7C6B4E86-A579-499B-994B-FFEE4C554FBD}">
      <dgm:prSet/>
      <dgm:spPr/>
      <dgm:t>
        <a:bodyPr/>
        <a:lstStyle/>
        <a:p>
          <a:endParaRPr lang="en-US"/>
        </a:p>
      </dgm:t>
    </dgm:pt>
    <dgm:pt modelId="{D380BA25-9F01-45DE-BEC8-5DA5B73B6376}" type="sibTrans" cxnId="{7C6B4E86-A579-499B-994B-FFEE4C554FBD}">
      <dgm:prSet/>
      <dgm:spPr/>
      <dgm:t>
        <a:bodyPr/>
        <a:lstStyle/>
        <a:p>
          <a:endParaRPr lang="en-US"/>
        </a:p>
      </dgm:t>
    </dgm:pt>
    <dgm:pt modelId="{55A00C89-B112-46E6-9A4B-268DE66B6A9A}">
      <dgm:prSet/>
      <dgm:spPr/>
      <dgm:t>
        <a:bodyPr/>
        <a:lstStyle/>
        <a:p>
          <a:pPr>
            <a:lnSpc>
              <a:spcPct val="100000"/>
            </a:lnSpc>
          </a:pPr>
          <a:r>
            <a:rPr lang="en-CA" dirty="0"/>
            <a:t>Computational complexity (Computationally expensive/takes long to solve)</a:t>
          </a:r>
          <a:endParaRPr lang="en-US" dirty="0"/>
        </a:p>
      </dgm:t>
    </dgm:pt>
    <dgm:pt modelId="{6C545172-6D7D-4962-9C0D-EE6F312D7260}" type="parTrans" cxnId="{9E145E4C-FFC7-4302-8741-4B69031999FE}">
      <dgm:prSet/>
      <dgm:spPr/>
      <dgm:t>
        <a:bodyPr/>
        <a:lstStyle/>
        <a:p>
          <a:endParaRPr lang="en-US"/>
        </a:p>
      </dgm:t>
    </dgm:pt>
    <dgm:pt modelId="{3D8F9B3D-2A7C-4F5A-9282-388D6C23F1DF}" type="sibTrans" cxnId="{9E145E4C-FFC7-4302-8741-4B69031999FE}">
      <dgm:prSet/>
      <dgm:spPr/>
      <dgm:t>
        <a:bodyPr/>
        <a:lstStyle/>
        <a:p>
          <a:endParaRPr lang="en-US"/>
        </a:p>
      </dgm:t>
    </dgm:pt>
    <dgm:pt modelId="{E264B02F-3DFC-4F51-8770-573BE49B6787}">
      <dgm:prSet/>
      <dgm:spPr/>
      <dgm:t>
        <a:bodyPr/>
        <a:lstStyle/>
        <a:p>
          <a:pPr>
            <a:lnSpc>
              <a:spcPct val="100000"/>
            </a:lnSpc>
          </a:pPr>
          <a:r>
            <a:rPr lang="en-CA" dirty="0"/>
            <a:t>Feels like a black box approach (Loss of </a:t>
          </a:r>
          <a:r>
            <a:rPr lang="en-CA" dirty="0" err="1"/>
            <a:t>explainability</a:t>
          </a:r>
          <a:r>
            <a:rPr lang="en-CA" dirty="0"/>
            <a:t>)</a:t>
          </a:r>
          <a:endParaRPr lang="en-US" dirty="0"/>
        </a:p>
      </dgm:t>
    </dgm:pt>
    <dgm:pt modelId="{C8D27890-ADA3-4428-94B2-6E697DE7A961}" type="parTrans" cxnId="{83760F2E-C5A0-4BAE-99F3-F6937526E180}">
      <dgm:prSet/>
      <dgm:spPr/>
      <dgm:t>
        <a:bodyPr/>
        <a:lstStyle/>
        <a:p>
          <a:endParaRPr lang="en-US"/>
        </a:p>
      </dgm:t>
    </dgm:pt>
    <dgm:pt modelId="{0A0CAB0C-9FB0-4BB4-A252-27DB5CB9A30F}" type="sibTrans" cxnId="{83760F2E-C5A0-4BAE-99F3-F6937526E180}">
      <dgm:prSet/>
      <dgm:spPr/>
      <dgm:t>
        <a:bodyPr/>
        <a:lstStyle/>
        <a:p>
          <a:endParaRPr lang="en-US"/>
        </a:p>
      </dgm:t>
    </dgm:pt>
    <dgm:pt modelId="{28E464B5-5E02-4D4C-AAB0-5FB1EAB6BA19}" type="pres">
      <dgm:prSet presAssocID="{1EE12044-98B0-4530-A013-C65B0E92950F}" presName="root" presStyleCnt="0">
        <dgm:presLayoutVars>
          <dgm:dir/>
          <dgm:resizeHandles val="exact"/>
        </dgm:presLayoutVars>
      </dgm:prSet>
      <dgm:spPr/>
    </dgm:pt>
    <dgm:pt modelId="{6BE14E7F-E26B-43DA-B429-A9D2C14334CD}" type="pres">
      <dgm:prSet presAssocID="{1612BBB7-939D-49E2-B411-A59E82F4D45E}" presName="compNode" presStyleCnt="0"/>
      <dgm:spPr/>
    </dgm:pt>
    <dgm:pt modelId="{F2A62127-5D1A-4786-8190-D67FF9155D5A}" type="pres">
      <dgm:prSet presAssocID="{1612BBB7-939D-49E2-B411-A59E82F4D4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763792A-425C-45EF-9A3D-09457F46729A}" type="pres">
      <dgm:prSet presAssocID="{1612BBB7-939D-49E2-B411-A59E82F4D45E}" presName="iconSpace" presStyleCnt="0"/>
      <dgm:spPr/>
    </dgm:pt>
    <dgm:pt modelId="{E8CF3CDC-462B-486A-91B6-81A95DB38FBB}" type="pres">
      <dgm:prSet presAssocID="{1612BBB7-939D-49E2-B411-A59E82F4D45E}" presName="parTx" presStyleLbl="revTx" presStyleIdx="0" presStyleCnt="4">
        <dgm:presLayoutVars>
          <dgm:chMax val="0"/>
          <dgm:chPref val="0"/>
        </dgm:presLayoutVars>
      </dgm:prSet>
      <dgm:spPr/>
    </dgm:pt>
    <dgm:pt modelId="{DD448BB7-1EEC-4299-9296-E75AC6D32416}" type="pres">
      <dgm:prSet presAssocID="{1612BBB7-939D-49E2-B411-A59E82F4D45E}" presName="txSpace" presStyleCnt="0"/>
      <dgm:spPr/>
    </dgm:pt>
    <dgm:pt modelId="{0FCDFD2B-E2A7-4BB8-A6E6-9BCBC9D2E3BE}" type="pres">
      <dgm:prSet presAssocID="{1612BBB7-939D-49E2-B411-A59E82F4D45E}" presName="desTx" presStyleLbl="revTx" presStyleIdx="1" presStyleCnt="4">
        <dgm:presLayoutVars/>
      </dgm:prSet>
      <dgm:spPr/>
    </dgm:pt>
    <dgm:pt modelId="{1046CB05-0F5B-4A57-B461-BD04DB2E410F}" type="pres">
      <dgm:prSet presAssocID="{C636AC1F-E86E-4AE0-AE39-AA94CC2E34B4}" presName="sibTrans" presStyleCnt="0"/>
      <dgm:spPr/>
    </dgm:pt>
    <dgm:pt modelId="{1E8036D0-EE5D-46D0-82D3-5EDCF8328BE5}" type="pres">
      <dgm:prSet presAssocID="{A32326FA-8439-4DE4-BFBF-43129958B918}" presName="compNode" presStyleCnt="0"/>
      <dgm:spPr/>
    </dgm:pt>
    <dgm:pt modelId="{A49EACA4-BA01-4ED8-901B-26C1895C3A89}" type="pres">
      <dgm:prSet presAssocID="{A32326FA-8439-4DE4-BFBF-43129958B91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838773A8-3D5D-4CF5-A2FC-CE17A72A8828}" type="pres">
      <dgm:prSet presAssocID="{A32326FA-8439-4DE4-BFBF-43129958B918}" presName="iconSpace" presStyleCnt="0"/>
      <dgm:spPr/>
    </dgm:pt>
    <dgm:pt modelId="{4A595342-DC02-44CE-83B8-9175989C8E48}" type="pres">
      <dgm:prSet presAssocID="{A32326FA-8439-4DE4-BFBF-43129958B918}" presName="parTx" presStyleLbl="revTx" presStyleIdx="2" presStyleCnt="4">
        <dgm:presLayoutVars>
          <dgm:chMax val="0"/>
          <dgm:chPref val="0"/>
        </dgm:presLayoutVars>
      </dgm:prSet>
      <dgm:spPr/>
    </dgm:pt>
    <dgm:pt modelId="{C0C5CAAC-0DBE-4176-939D-6B9183336B02}" type="pres">
      <dgm:prSet presAssocID="{A32326FA-8439-4DE4-BFBF-43129958B918}" presName="txSpace" presStyleCnt="0"/>
      <dgm:spPr/>
    </dgm:pt>
    <dgm:pt modelId="{0112BE10-215D-46BE-BB76-FB621FC07EEA}" type="pres">
      <dgm:prSet presAssocID="{A32326FA-8439-4DE4-BFBF-43129958B918}" presName="desTx" presStyleLbl="revTx" presStyleIdx="3" presStyleCnt="4">
        <dgm:presLayoutVars/>
      </dgm:prSet>
      <dgm:spPr/>
    </dgm:pt>
  </dgm:ptLst>
  <dgm:cxnLst>
    <dgm:cxn modelId="{AE87B624-84D1-4E81-B002-C48CDEE8D1AA}" type="presOf" srcId="{4153114D-2B9D-4B66-AD8A-6CFE87A383C6}" destId="{0FCDFD2B-E2A7-4BB8-A6E6-9BCBC9D2E3BE}" srcOrd="0" destOrd="0" presId="urn:microsoft.com/office/officeart/2018/2/layout/IconLabelDescriptionList"/>
    <dgm:cxn modelId="{CD682E26-D062-47AB-881A-DAAC8CB85301}" type="presOf" srcId="{345324B6-6065-4701-9811-0BA6E416FAC5}" destId="{0FCDFD2B-E2A7-4BB8-A6E6-9BCBC9D2E3BE}" srcOrd="0" destOrd="1" presId="urn:microsoft.com/office/officeart/2018/2/layout/IconLabelDescriptionList"/>
    <dgm:cxn modelId="{37EB692D-0E53-4338-8433-64508BC807C9}" type="presOf" srcId="{1612BBB7-939D-49E2-B411-A59E82F4D45E}" destId="{E8CF3CDC-462B-486A-91B6-81A95DB38FBB}" srcOrd="0" destOrd="0" presId="urn:microsoft.com/office/officeart/2018/2/layout/IconLabelDescriptionList"/>
    <dgm:cxn modelId="{83760F2E-C5A0-4BAE-99F3-F6937526E180}" srcId="{A32326FA-8439-4DE4-BFBF-43129958B918}" destId="{E264B02F-3DFC-4F51-8770-573BE49B6787}" srcOrd="1" destOrd="0" parTransId="{C8D27890-ADA3-4428-94B2-6E697DE7A961}" sibTransId="{0A0CAB0C-9FB0-4BB4-A252-27DB5CB9A30F}"/>
    <dgm:cxn modelId="{0A2DBC37-9A49-4694-A6E1-D6C8C3814D16}" srcId="{1612BBB7-939D-49E2-B411-A59E82F4D45E}" destId="{41AD29DB-70A0-4BBA-9B5F-DB6B26ED9AFE}" srcOrd="2" destOrd="0" parTransId="{DA850C54-440D-44AC-8B4B-0464C4903F88}" sibTransId="{7BB3707C-F183-4BBD-9793-A7C14F8F26F2}"/>
    <dgm:cxn modelId="{0DC9BC5F-12F7-4CA1-875C-B885D71A2AE0}" srcId="{1612BBB7-939D-49E2-B411-A59E82F4D45E}" destId="{4153114D-2B9D-4B66-AD8A-6CFE87A383C6}" srcOrd="0" destOrd="0" parTransId="{C2D20D0C-743D-4126-9537-ADE8D477C225}" sibTransId="{392F8680-21DE-4148-B27C-66693C682769}"/>
    <dgm:cxn modelId="{46D6A161-8EDB-431A-B682-A4B12B63F6C8}" type="presOf" srcId="{41AD29DB-70A0-4BBA-9B5F-DB6B26ED9AFE}" destId="{0FCDFD2B-E2A7-4BB8-A6E6-9BCBC9D2E3BE}" srcOrd="0" destOrd="2" presId="urn:microsoft.com/office/officeart/2018/2/layout/IconLabelDescriptionList"/>
    <dgm:cxn modelId="{0ED50165-4482-4D5B-ABE5-236EE730DB49}" srcId="{1EE12044-98B0-4530-A013-C65B0E92950F}" destId="{1612BBB7-939D-49E2-B411-A59E82F4D45E}" srcOrd="0" destOrd="0" parTransId="{744E985B-3499-40C8-AD2C-383D8153D0CF}" sibTransId="{C636AC1F-E86E-4AE0-AE39-AA94CC2E34B4}"/>
    <dgm:cxn modelId="{86444F47-9407-4E1B-ABF3-74A544B4E2FF}" type="presOf" srcId="{A32326FA-8439-4DE4-BFBF-43129958B918}" destId="{4A595342-DC02-44CE-83B8-9175989C8E48}" srcOrd="0" destOrd="0" presId="urn:microsoft.com/office/officeart/2018/2/layout/IconLabelDescriptionList"/>
    <dgm:cxn modelId="{9E145E4C-FFC7-4302-8741-4B69031999FE}" srcId="{A32326FA-8439-4DE4-BFBF-43129958B918}" destId="{55A00C89-B112-46E6-9A4B-268DE66B6A9A}" srcOrd="0" destOrd="0" parTransId="{6C545172-6D7D-4962-9C0D-EE6F312D7260}" sibTransId="{3D8F9B3D-2A7C-4F5A-9282-388D6C23F1DF}"/>
    <dgm:cxn modelId="{5170974D-7AA1-4116-9F18-6AF1F5FD849D}" type="presOf" srcId="{1EE12044-98B0-4530-A013-C65B0E92950F}" destId="{28E464B5-5E02-4D4C-AAB0-5FB1EAB6BA19}" srcOrd="0" destOrd="0" presId="urn:microsoft.com/office/officeart/2018/2/layout/IconLabelDescriptionList"/>
    <dgm:cxn modelId="{44A2B17F-C83D-4B1E-A22D-AE528303B70B}" srcId="{1612BBB7-939D-49E2-B411-A59E82F4D45E}" destId="{345324B6-6065-4701-9811-0BA6E416FAC5}" srcOrd="1" destOrd="0" parTransId="{77E9F40D-C709-435C-A3F3-AE4E50BD1AFD}" sibTransId="{C9827548-1051-4294-966F-36061FA59F74}"/>
    <dgm:cxn modelId="{7C6B4E86-A579-499B-994B-FFEE4C554FBD}" srcId="{1EE12044-98B0-4530-A013-C65B0E92950F}" destId="{A32326FA-8439-4DE4-BFBF-43129958B918}" srcOrd="1" destOrd="0" parTransId="{392A60A0-38E5-43AD-BCBB-13A48E65B5D1}" sibTransId="{D380BA25-9F01-45DE-BEC8-5DA5B73B6376}"/>
    <dgm:cxn modelId="{BD2958BB-154F-4D77-B8DE-DB7440B51FC8}" type="presOf" srcId="{55A00C89-B112-46E6-9A4B-268DE66B6A9A}" destId="{0112BE10-215D-46BE-BB76-FB621FC07EEA}" srcOrd="0" destOrd="0" presId="urn:microsoft.com/office/officeart/2018/2/layout/IconLabelDescriptionList"/>
    <dgm:cxn modelId="{3575CDED-FDB6-4996-A940-CAEC07C478A3}" type="presOf" srcId="{E264B02F-3DFC-4F51-8770-573BE49B6787}" destId="{0112BE10-215D-46BE-BB76-FB621FC07EEA}" srcOrd="0" destOrd="1" presId="urn:microsoft.com/office/officeart/2018/2/layout/IconLabelDescriptionList"/>
    <dgm:cxn modelId="{A981281E-050E-4531-A54D-015105292453}" type="presParOf" srcId="{28E464B5-5E02-4D4C-AAB0-5FB1EAB6BA19}" destId="{6BE14E7F-E26B-43DA-B429-A9D2C14334CD}" srcOrd="0" destOrd="0" presId="urn:microsoft.com/office/officeart/2018/2/layout/IconLabelDescriptionList"/>
    <dgm:cxn modelId="{04461022-06ED-4C7B-A160-ED61B735F7AF}" type="presParOf" srcId="{6BE14E7F-E26B-43DA-B429-A9D2C14334CD}" destId="{F2A62127-5D1A-4786-8190-D67FF9155D5A}" srcOrd="0" destOrd="0" presId="urn:microsoft.com/office/officeart/2018/2/layout/IconLabelDescriptionList"/>
    <dgm:cxn modelId="{A08F76EC-6EC4-4272-9708-D1B4365C2BA5}" type="presParOf" srcId="{6BE14E7F-E26B-43DA-B429-A9D2C14334CD}" destId="{A763792A-425C-45EF-9A3D-09457F46729A}" srcOrd="1" destOrd="0" presId="urn:microsoft.com/office/officeart/2018/2/layout/IconLabelDescriptionList"/>
    <dgm:cxn modelId="{9675912B-82C5-4141-9E9B-7B74D542A743}" type="presParOf" srcId="{6BE14E7F-E26B-43DA-B429-A9D2C14334CD}" destId="{E8CF3CDC-462B-486A-91B6-81A95DB38FBB}" srcOrd="2" destOrd="0" presId="urn:microsoft.com/office/officeart/2018/2/layout/IconLabelDescriptionList"/>
    <dgm:cxn modelId="{8B93AD90-1E0D-4561-B218-4430928D5A72}" type="presParOf" srcId="{6BE14E7F-E26B-43DA-B429-A9D2C14334CD}" destId="{DD448BB7-1EEC-4299-9296-E75AC6D32416}" srcOrd="3" destOrd="0" presId="urn:microsoft.com/office/officeart/2018/2/layout/IconLabelDescriptionList"/>
    <dgm:cxn modelId="{759BE456-5C7D-4381-BDEE-6DACA5910051}" type="presParOf" srcId="{6BE14E7F-E26B-43DA-B429-A9D2C14334CD}" destId="{0FCDFD2B-E2A7-4BB8-A6E6-9BCBC9D2E3BE}" srcOrd="4" destOrd="0" presId="urn:microsoft.com/office/officeart/2018/2/layout/IconLabelDescriptionList"/>
    <dgm:cxn modelId="{A4529ECB-1E5E-4DA2-AA62-AEB8893014A2}" type="presParOf" srcId="{28E464B5-5E02-4D4C-AAB0-5FB1EAB6BA19}" destId="{1046CB05-0F5B-4A57-B461-BD04DB2E410F}" srcOrd="1" destOrd="0" presId="urn:microsoft.com/office/officeart/2018/2/layout/IconLabelDescriptionList"/>
    <dgm:cxn modelId="{D40B1016-47A2-45B1-B045-CFAFF0ABFA39}" type="presParOf" srcId="{28E464B5-5E02-4D4C-AAB0-5FB1EAB6BA19}" destId="{1E8036D0-EE5D-46D0-82D3-5EDCF8328BE5}" srcOrd="2" destOrd="0" presId="urn:microsoft.com/office/officeart/2018/2/layout/IconLabelDescriptionList"/>
    <dgm:cxn modelId="{C049FC8A-651C-4EBA-AFAA-3D20962CAAD7}" type="presParOf" srcId="{1E8036D0-EE5D-46D0-82D3-5EDCF8328BE5}" destId="{A49EACA4-BA01-4ED8-901B-26C1895C3A89}" srcOrd="0" destOrd="0" presId="urn:microsoft.com/office/officeart/2018/2/layout/IconLabelDescriptionList"/>
    <dgm:cxn modelId="{00F74AA6-B2AD-4C1C-B1BF-51930B351247}" type="presParOf" srcId="{1E8036D0-EE5D-46D0-82D3-5EDCF8328BE5}" destId="{838773A8-3D5D-4CF5-A2FC-CE17A72A8828}" srcOrd="1" destOrd="0" presId="urn:microsoft.com/office/officeart/2018/2/layout/IconLabelDescriptionList"/>
    <dgm:cxn modelId="{5F72A523-54F3-4B29-A429-C32C843B6251}" type="presParOf" srcId="{1E8036D0-EE5D-46D0-82D3-5EDCF8328BE5}" destId="{4A595342-DC02-44CE-83B8-9175989C8E48}" srcOrd="2" destOrd="0" presId="urn:microsoft.com/office/officeart/2018/2/layout/IconLabelDescriptionList"/>
    <dgm:cxn modelId="{565E1DBD-FE56-4271-AB9D-EF6EFEED9AFC}" type="presParOf" srcId="{1E8036D0-EE5D-46D0-82D3-5EDCF8328BE5}" destId="{C0C5CAAC-0DBE-4176-939D-6B9183336B02}" srcOrd="3" destOrd="0" presId="urn:microsoft.com/office/officeart/2018/2/layout/IconLabelDescriptionList"/>
    <dgm:cxn modelId="{8D4C2A5B-FD1E-46AB-BD93-51807417F156}" type="presParOf" srcId="{1E8036D0-EE5D-46D0-82D3-5EDCF8328BE5}" destId="{0112BE10-215D-46BE-BB76-FB621FC07EE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62127-5D1A-4786-8190-D67FF9155D5A}">
      <dsp:nvSpPr>
        <dsp:cNvPr id="0" name=""/>
        <dsp:cNvSpPr/>
      </dsp:nvSpPr>
      <dsp:spPr>
        <a:xfrm>
          <a:off x="559800" y="36098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8CF3CDC-462B-486A-91B6-81A95DB38FBB}">
      <dsp:nvSpPr>
        <dsp:cNvPr id="0" name=""/>
        <dsp:cNvSpPr/>
      </dsp:nvSpPr>
      <dsp:spPr>
        <a:xfrm>
          <a:off x="559800" y="202904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CA" sz="3600" kern="1200"/>
            <a:t>Advantages</a:t>
          </a:r>
          <a:endParaRPr lang="en-US" sz="3600" kern="1200"/>
        </a:p>
      </dsp:txBody>
      <dsp:txXfrm>
        <a:off x="559800" y="2029045"/>
        <a:ext cx="4320000" cy="648000"/>
      </dsp:txXfrm>
    </dsp:sp>
    <dsp:sp modelId="{0FCDFD2B-E2A7-4BB8-A6E6-9BCBC9D2E3BE}">
      <dsp:nvSpPr>
        <dsp:cNvPr id="0" name=""/>
        <dsp:cNvSpPr/>
      </dsp:nvSpPr>
      <dsp:spPr>
        <a:xfrm>
          <a:off x="559800" y="2749633"/>
          <a:ext cx="4320000" cy="124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CA" sz="1700" kern="1200" dirty="0"/>
            <a:t>Handle missing values and maintains accuracy for missing data</a:t>
          </a:r>
          <a:endParaRPr lang="en-US" sz="1700" kern="1200" dirty="0"/>
        </a:p>
        <a:p>
          <a:pPr marL="0" lvl="0" indent="0" algn="l" defTabSz="755650">
            <a:lnSpc>
              <a:spcPct val="100000"/>
            </a:lnSpc>
            <a:spcBef>
              <a:spcPct val="0"/>
            </a:spcBef>
            <a:spcAft>
              <a:spcPct val="35000"/>
            </a:spcAft>
            <a:buNone/>
          </a:pPr>
          <a:r>
            <a:rPr lang="en-CA" sz="1700" kern="1200" dirty="0"/>
            <a:t>Less likely to overfit the model </a:t>
          </a:r>
          <a:endParaRPr lang="en-US" sz="1700" kern="1200" dirty="0"/>
        </a:p>
        <a:p>
          <a:pPr marL="0" lvl="0" indent="0" algn="l" defTabSz="755650">
            <a:lnSpc>
              <a:spcPct val="100000"/>
            </a:lnSpc>
            <a:spcBef>
              <a:spcPct val="0"/>
            </a:spcBef>
            <a:spcAft>
              <a:spcPct val="35000"/>
            </a:spcAft>
            <a:buNone/>
          </a:pPr>
          <a:r>
            <a:rPr lang="en-CA" sz="1700" kern="1200" dirty="0"/>
            <a:t>Handle large data set with higher dimensionality</a:t>
          </a:r>
          <a:endParaRPr lang="en-US" sz="1700" kern="1200" dirty="0"/>
        </a:p>
      </dsp:txBody>
      <dsp:txXfrm>
        <a:off x="559800" y="2749633"/>
        <a:ext cx="4320000" cy="1240722"/>
      </dsp:txXfrm>
    </dsp:sp>
    <dsp:sp modelId="{A49EACA4-BA01-4ED8-901B-26C1895C3A89}">
      <dsp:nvSpPr>
        <dsp:cNvPr id="0" name=""/>
        <dsp:cNvSpPr/>
      </dsp:nvSpPr>
      <dsp:spPr>
        <a:xfrm>
          <a:off x="5635800" y="36098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A595342-DC02-44CE-83B8-9175989C8E48}">
      <dsp:nvSpPr>
        <dsp:cNvPr id="0" name=""/>
        <dsp:cNvSpPr/>
      </dsp:nvSpPr>
      <dsp:spPr>
        <a:xfrm>
          <a:off x="5635800" y="202904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CA" sz="3600" kern="1200"/>
            <a:t>Disadvantages</a:t>
          </a:r>
          <a:endParaRPr lang="en-US" sz="3600" kern="1200"/>
        </a:p>
      </dsp:txBody>
      <dsp:txXfrm>
        <a:off x="5635800" y="2029045"/>
        <a:ext cx="4320000" cy="648000"/>
      </dsp:txXfrm>
    </dsp:sp>
    <dsp:sp modelId="{0112BE10-215D-46BE-BB76-FB621FC07EEA}">
      <dsp:nvSpPr>
        <dsp:cNvPr id="0" name=""/>
        <dsp:cNvSpPr/>
      </dsp:nvSpPr>
      <dsp:spPr>
        <a:xfrm>
          <a:off x="5635800" y="2749633"/>
          <a:ext cx="4320000" cy="124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CA" sz="1700" kern="1200" dirty="0"/>
            <a:t>Computational complexity (Computationally expensive/takes long to solve)</a:t>
          </a:r>
          <a:endParaRPr lang="en-US" sz="1700" kern="1200" dirty="0"/>
        </a:p>
        <a:p>
          <a:pPr marL="0" lvl="0" indent="0" algn="l" defTabSz="755650">
            <a:lnSpc>
              <a:spcPct val="100000"/>
            </a:lnSpc>
            <a:spcBef>
              <a:spcPct val="0"/>
            </a:spcBef>
            <a:spcAft>
              <a:spcPct val="35000"/>
            </a:spcAft>
            <a:buNone/>
          </a:pPr>
          <a:r>
            <a:rPr lang="en-CA" sz="1700" kern="1200" dirty="0"/>
            <a:t>Feels like a black box approach (Loss of </a:t>
          </a:r>
          <a:r>
            <a:rPr lang="en-CA" sz="1700" kern="1200" dirty="0" err="1"/>
            <a:t>explainability</a:t>
          </a:r>
          <a:r>
            <a:rPr lang="en-CA" sz="1700" kern="1200" dirty="0"/>
            <a:t>)</a:t>
          </a:r>
          <a:endParaRPr lang="en-US" sz="1700" kern="1200" dirty="0"/>
        </a:p>
      </dsp:txBody>
      <dsp:txXfrm>
        <a:off x="5635800" y="2749633"/>
        <a:ext cx="4320000" cy="124072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B8D4D-F571-44E4-8D78-0B7528817A29}" type="datetimeFigureOut">
              <a:rPr lang="en-CA" smtClean="0"/>
              <a:t>2018-11-13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8C22A4-2C16-46B7-9E5B-763566FAED72}" type="slidenum">
              <a:rPr lang="en-CA" smtClean="0"/>
              <a:t>‹#›</a:t>
            </a:fld>
            <a:endParaRPr lang="en-CA"/>
          </a:p>
        </p:txBody>
      </p:sp>
    </p:spTree>
    <p:extLst>
      <p:ext uri="{BB962C8B-B14F-4D97-AF65-F5344CB8AC3E}">
        <p14:creationId xmlns:p14="http://schemas.microsoft.com/office/powerpoint/2010/main" val="1325192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1</a:t>
            </a:fld>
            <a:endParaRPr lang="en-CA"/>
          </a:p>
        </p:txBody>
      </p:sp>
    </p:spTree>
    <p:extLst>
      <p:ext uri="{BB962C8B-B14F-4D97-AF65-F5344CB8AC3E}">
        <p14:creationId xmlns:p14="http://schemas.microsoft.com/office/powerpoint/2010/main" val="3479926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So here we have our trained trees. </a:t>
            </a:r>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10</a:t>
            </a:fld>
            <a:endParaRPr lang="en-CA"/>
          </a:p>
        </p:txBody>
      </p:sp>
    </p:spTree>
    <p:extLst>
      <p:ext uri="{BB962C8B-B14F-4D97-AF65-F5344CB8AC3E}">
        <p14:creationId xmlns:p14="http://schemas.microsoft.com/office/powerpoint/2010/main" val="1553779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So here we have our trained trees. We then input sample 6 into the trees and we receive the class outputs for each tree. We take a majority vote – 2 trees showed 1 and one tree showed zero. Hence, the output of the random forest is 1. Some hyperparameters for the random forest such as minimum number of samples each leaf can hold, the criterion which determines the best splits, maximum depth of the tree, number of trees, and the number of features to consider when splitting the nodes.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11</a:t>
            </a:fld>
            <a:endParaRPr lang="en-CA"/>
          </a:p>
        </p:txBody>
      </p:sp>
    </p:spTree>
    <p:extLst>
      <p:ext uri="{BB962C8B-B14F-4D97-AF65-F5344CB8AC3E}">
        <p14:creationId xmlns:p14="http://schemas.microsoft.com/office/powerpoint/2010/main" val="4116074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Now that we know how an RF works, lets compare it to other ensemble techniques such as bagging. Bagging and RF are both ensemble techniques in which they utilize multiple models to predict either a class or a value. Bagging does not necessarily need to involve decision trees, rather they can be any ML model, whereas RF specifically involves decision trees. Bagging and RF both involve bootstrapping. However, when creating subsets of the data, bagging uses the entire feature space of your data whereas RF randomly selects the features to be used. Both reduce variance through the use of multiple models. Random forest reduces the correlation between the trees as you restrict it to train on select number of features unlike bagging. For example, suppose that there is one very strong predictor in the data set, along with other relatively strong features. Then in a collection of bagged trees, most or all of the trees will use the strong predictor at the top split. Consequently, all of the bagged trees will look quite similar to one another. Hence, the predictions from the bagged trees will be highly correlated. Random forests overcome by considering only a subset of the predictors and hence, will construct different structures of trees. </a:t>
            </a:r>
          </a:p>
        </p:txBody>
      </p:sp>
      <p:sp>
        <p:nvSpPr>
          <p:cNvPr id="4" name="Slide Number Placeholder 3"/>
          <p:cNvSpPr>
            <a:spLocks noGrp="1"/>
          </p:cNvSpPr>
          <p:nvPr>
            <p:ph type="sldNum" sz="quarter" idx="5"/>
          </p:nvPr>
        </p:nvSpPr>
        <p:spPr/>
        <p:txBody>
          <a:bodyPr/>
          <a:lstStyle/>
          <a:p>
            <a:fld id="{2E8C22A4-2C16-46B7-9E5B-763566FAED72}" type="slidenum">
              <a:rPr lang="en-CA" smtClean="0"/>
              <a:t>12</a:t>
            </a:fld>
            <a:endParaRPr lang="en-CA"/>
          </a:p>
        </p:txBody>
      </p:sp>
    </p:spTree>
    <p:extLst>
      <p:ext uri="{BB962C8B-B14F-4D97-AF65-F5344CB8AC3E}">
        <p14:creationId xmlns:p14="http://schemas.microsoft.com/office/powerpoint/2010/main" val="298224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How do we measure the accuracy of a random forest? Random forests and cross validation are quite similar. Cross validation involves the partition of the training data set, where one of the segments will be used as test data. You perform this task several times based on the number of partitions, then take the average of the output. On the other hand, RF already subsamples the data set to train each tree. Typically, only 2/3 of the data are used to train the trees and the remaining 1/3 will be used to test the model. This score for the test set is the out of bag score. </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dirty="0" err="1">
                <a:effectLst/>
              </a:rPr>
              <a:t>RandomForestClassifier</a:t>
            </a:r>
            <a:r>
              <a:rPr lang="en-CA" sz="1200" b="0" i="0" kern="1200" dirty="0">
                <a:solidFill>
                  <a:schemeClr val="tx1"/>
                </a:solidFill>
                <a:effectLst/>
                <a:latin typeface="+mn-lt"/>
                <a:ea typeface="+mn-ea"/>
                <a:cs typeface="+mn-cs"/>
              </a:rPr>
              <a:t> is trained using </a:t>
            </a:r>
            <a:r>
              <a:rPr lang="en-CA" sz="1200" b="0" i="1" kern="1200" dirty="0">
                <a:solidFill>
                  <a:schemeClr val="tx1"/>
                </a:solidFill>
                <a:effectLst/>
                <a:latin typeface="+mn-lt"/>
                <a:ea typeface="+mn-ea"/>
                <a:cs typeface="+mn-cs"/>
              </a:rPr>
              <a:t>bootstrap aggregation</a:t>
            </a:r>
            <a:r>
              <a:rPr lang="en-CA" sz="1200" b="0" i="0" kern="1200" dirty="0">
                <a:solidFill>
                  <a:schemeClr val="tx1"/>
                </a:solidFill>
                <a:effectLst/>
                <a:latin typeface="+mn-lt"/>
                <a:ea typeface="+mn-ea"/>
                <a:cs typeface="+mn-cs"/>
              </a:rPr>
              <a:t>, where each new tree is fit from a bootstrap sample of the training observations </a:t>
            </a:r>
            <a:r>
              <a:rPr lang="en-CA" sz="1200" b="0" i="0" kern="1200" dirty="0" err="1">
                <a:solidFill>
                  <a:schemeClr val="tx1"/>
                </a:solidFill>
                <a:effectLst/>
                <a:latin typeface="+mn-lt"/>
                <a:ea typeface="+mn-ea"/>
                <a:cs typeface="+mn-cs"/>
              </a:rPr>
              <a:t>zi</a:t>
            </a:r>
            <a:r>
              <a:rPr lang="en-CA" sz="1200" b="0" i="0" kern="1200" dirty="0">
                <a:solidFill>
                  <a:schemeClr val="tx1"/>
                </a:solidFill>
                <a:effectLst/>
                <a:latin typeface="+mn-lt"/>
                <a:ea typeface="+mn-ea"/>
                <a:cs typeface="+mn-cs"/>
              </a:rPr>
              <a:t>=(</a:t>
            </a:r>
            <a:r>
              <a:rPr lang="en-CA" sz="1200" b="0" i="0" kern="1200" dirty="0" err="1">
                <a:solidFill>
                  <a:schemeClr val="tx1"/>
                </a:solidFill>
                <a:effectLst/>
                <a:latin typeface="+mn-lt"/>
                <a:ea typeface="+mn-ea"/>
                <a:cs typeface="+mn-cs"/>
              </a:rPr>
              <a:t>xi,yi</a:t>
            </a:r>
            <a:r>
              <a:rPr lang="en-CA" sz="1200" b="0" i="0" kern="1200" dirty="0">
                <a:solidFill>
                  <a:schemeClr val="tx1"/>
                </a:solidFill>
                <a:effectLst/>
                <a:latin typeface="+mn-lt"/>
                <a:ea typeface="+mn-ea"/>
                <a:cs typeface="+mn-cs"/>
              </a:rPr>
              <a:t>). The </a:t>
            </a:r>
            <a:r>
              <a:rPr lang="en-CA" sz="1200" b="0" i="1" kern="1200" dirty="0">
                <a:solidFill>
                  <a:schemeClr val="tx1"/>
                </a:solidFill>
                <a:effectLst/>
                <a:latin typeface="+mn-lt"/>
                <a:ea typeface="+mn-ea"/>
                <a:cs typeface="+mn-cs"/>
              </a:rPr>
              <a:t>out-of-bag</a:t>
            </a:r>
            <a:r>
              <a:rPr lang="en-CA" sz="1200" b="0" i="0" kern="1200" dirty="0">
                <a:solidFill>
                  <a:schemeClr val="tx1"/>
                </a:solidFill>
                <a:effectLst/>
                <a:latin typeface="+mn-lt"/>
                <a:ea typeface="+mn-ea"/>
                <a:cs typeface="+mn-cs"/>
              </a:rPr>
              <a:t> (OOB) error is the average error for each </a:t>
            </a:r>
            <a:r>
              <a:rPr lang="en-CA" sz="1200" b="0" i="0" kern="1200" dirty="0" err="1">
                <a:solidFill>
                  <a:schemeClr val="tx1"/>
                </a:solidFill>
                <a:effectLst/>
                <a:latin typeface="+mn-lt"/>
                <a:ea typeface="+mn-ea"/>
                <a:cs typeface="+mn-cs"/>
              </a:rPr>
              <a:t>zi</a:t>
            </a:r>
            <a:r>
              <a:rPr lang="en-CA" sz="1200" b="0" i="0" kern="1200" dirty="0">
                <a:solidFill>
                  <a:schemeClr val="tx1"/>
                </a:solidFill>
                <a:effectLst/>
                <a:latin typeface="+mn-lt"/>
                <a:ea typeface="+mn-ea"/>
                <a:cs typeface="+mn-cs"/>
              </a:rPr>
              <a:t> calculated using predictions from the trees that do not contain </a:t>
            </a:r>
            <a:r>
              <a:rPr lang="en-CA" sz="1200" b="0" i="0" kern="1200" dirty="0" err="1">
                <a:solidFill>
                  <a:schemeClr val="tx1"/>
                </a:solidFill>
                <a:effectLst/>
                <a:latin typeface="+mn-lt"/>
                <a:ea typeface="+mn-ea"/>
                <a:cs typeface="+mn-cs"/>
              </a:rPr>
              <a:t>zi</a:t>
            </a:r>
            <a:r>
              <a:rPr lang="en-CA" sz="1200" b="0" i="0" kern="1200" dirty="0">
                <a:solidFill>
                  <a:schemeClr val="tx1"/>
                </a:solidFill>
                <a:effectLst/>
                <a:latin typeface="+mn-lt"/>
                <a:ea typeface="+mn-ea"/>
                <a:cs typeface="+mn-cs"/>
              </a:rPr>
              <a:t> in their respective bootstrap sample. This allows </a:t>
            </a:r>
            <a:r>
              <a:rPr lang="en-CA" sz="1200" b="0" i="0" kern="1200" dirty="0" err="1">
                <a:solidFill>
                  <a:schemeClr val="tx1"/>
                </a:solidFill>
                <a:effectLst/>
                <a:latin typeface="+mn-lt"/>
                <a:ea typeface="+mn-ea"/>
                <a:cs typeface="+mn-cs"/>
              </a:rPr>
              <a:t>the</a:t>
            </a:r>
            <a:r>
              <a:rPr lang="en-CA" dirty="0" err="1">
                <a:effectLst/>
              </a:rPr>
              <a:t>RandomForestClassifier</a:t>
            </a:r>
            <a:r>
              <a:rPr lang="en-CA" sz="1200" b="0" i="0" kern="1200" dirty="0">
                <a:solidFill>
                  <a:schemeClr val="tx1"/>
                </a:solidFill>
                <a:effectLst/>
                <a:latin typeface="+mn-lt"/>
                <a:ea typeface="+mn-ea"/>
                <a:cs typeface="+mn-cs"/>
              </a:rPr>
              <a:t> to be fit and validated whilst being trained</a:t>
            </a:r>
          </a:p>
          <a:p>
            <a:r>
              <a:rPr lang="en-CA" dirty="0"/>
              <a:t>https://scikit-learn.org/stable/auto_examples/ensemble/plot_ensemble_oob.html</a:t>
            </a:r>
          </a:p>
        </p:txBody>
      </p:sp>
      <p:sp>
        <p:nvSpPr>
          <p:cNvPr id="4" name="Slide Number Placeholder 3"/>
          <p:cNvSpPr>
            <a:spLocks noGrp="1"/>
          </p:cNvSpPr>
          <p:nvPr>
            <p:ph type="sldNum" sz="quarter" idx="5"/>
          </p:nvPr>
        </p:nvSpPr>
        <p:spPr/>
        <p:txBody>
          <a:bodyPr/>
          <a:lstStyle/>
          <a:p>
            <a:fld id="{2E8C22A4-2C16-46B7-9E5B-763566FAED72}" type="slidenum">
              <a:rPr lang="en-CA" smtClean="0"/>
              <a:t>13</a:t>
            </a:fld>
            <a:endParaRPr lang="en-CA"/>
          </a:p>
        </p:txBody>
      </p:sp>
    </p:spTree>
    <p:extLst>
      <p:ext uri="{BB962C8B-B14F-4D97-AF65-F5344CB8AC3E}">
        <p14:creationId xmlns:p14="http://schemas.microsoft.com/office/powerpoint/2010/main" val="342541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Some of advantages of RF include handling missing data, less likely to overfit the model, and handling large data sets with higher dimensionality. Some disadvantages include the increased computational complexity of the forest, and it feels like a black box approach where it becomes harder to explain the models for each individual tree.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14</a:t>
            </a:fld>
            <a:endParaRPr lang="en-CA"/>
          </a:p>
        </p:txBody>
      </p:sp>
    </p:spTree>
    <p:extLst>
      <p:ext uri="{BB962C8B-B14F-4D97-AF65-F5344CB8AC3E}">
        <p14:creationId xmlns:p14="http://schemas.microsoft.com/office/powerpoint/2010/main" val="297140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Here are the basics of the code to use random forests. For this section, we will show code that can uses both decision trees and random forests. First, we import libraries from </a:t>
            </a:r>
            <a:r>
              <a:rPr lang="en-CA" sz="1200" kern="1200" dirty="0" err="1">
                <a:solidFill>
                  <a:schemeClr val="tx1"/>
                </a:solidFill>
                <a:effectLst/>
                <a:latin typeface="+mn-lt"/>
                <a:ea typeface="+mn-ea"/>
                <a:cs typeface="+mn-cs"/>
              </a:rPr>
              <a:t>sklearn.ensemble</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sklearn.tree</a:t>
            </a:r>
            <a:r>
              <a:rPr lang="en-CA" sz="1200" kern="1200" dirty="0">
                <a:solidFill>
                  <a:schemeClr val="tx1"/>
                </a:solidFill>
                <a:effectLst/>
                <a:latin typeface="+mn-lt"/>
                <a:ea typeface="+mn-ea"/>
                <a:cs typeface="+mn-cs"/>
              </a:rPr>
              <a:t> for both </a:t>
            </a:r>
            <a:r>
              <a:rPr lang="en-CA" sz="1200" kern="1200" dirty="0" err="1">
                <a:solidFill>
                  <a:schemeClr val="tx1"/>
                </a:solidFill>
                <a:effectLst/>
                <a:latin typeface="+mn-lt"/>
                <a:ea typeface="+mn-ea"/>
                <a:cs typeface="+mn-cs"/>
              </a:rPr>
              <a:t>randomforest</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decisiontree</a:t>
            </a:r>
            <a:r>
              <a:rPr lang="en-CA" sz="1200" kern="1200" dirty="0">
                <a:solidFill>
                  <a:schemeClr val="tx1"/>
                </a:solidFill>
                <a:effectLst/>
                <a:latin typeface="+mn-lt"/>
                <a:ea typeface="+mn-ea"/>
                <a:cs typeface="+mn-cs"/>
              </a:rPr>
              <a:t> respectively. We then import the data. For this presentation, we will be using a heart disease detection problem and a housing pricing regression problem based on certain house attributes. The code for each of these are quite similar to one another.</a:t>
            </a:r>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15</a:t>
            </a:fld>
            <a:endParaRPr lang="en-CA"/>
          </a:p>
        </p:txBody>
      </p:sp>
    </p:spTree>
    <p:extLst>
      <p:ext uri="{BB962C8B-B14F-4D97-AF65-F5344CB8AC3E}">
        <p14:creationId xmlns:p14="http://schemas.microsoft.com/office/powerpoint/2010/main" val="136761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First, we create an instance of the model. We then set the parameters based on a result of a grid search to determine optimal parameters to start with. We then train the data and form predictions based on testing data sets. We then use the score parameter which provides an accuracy of the prediction. Similar code are used for the classification and regression problem for random forests.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16</a:t>
            </a:fld>
            <a:endParaRPr lang="en-CA"/>
          </a:p>
        </p:txBody>
      </p:sp>
    </p:spTree>
    <p:extLst>
      <p:ext uri="{BB962C8B-B14F-4D97-AF65-F5344CB8AC3E}">
        <p14:creationId xmlns:p14="http://schemas.microsoft.com/office/powerpoint/2010/main" val="209645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First, we create an instance of the model. We then set the parameters based on a result of a grid search to determine optimal parameters to start with. We then train the data and form predictions based on testing data sets. We then use the score parameter which provides an accuracy of the prediction. Similar code are used for the classification and regression problem for random forests.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17</a:t>
            </a:fld>
            <a:endParaRPr lang="en-CA"/>
          </a:p>
        </p:txBody>
      </p:sp>
    </p:spTree>
    <p:extLst>
      <p:ext uri="{BB962C8B-B14F-4D97-AF65-F5344CB8AC3E}">
        <p14:creationId xmlns:p14="http://schemas.microsoft.com/office/powerpoint/2010/main" val="704675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First, we create an instance of the model. We then set the parameters based on a result of a grid search to determine optimal parameters to start with. We then train the data and form predictions based on testing data sets. We then use the score parameter which provides an accuracy of the prediction. Similar code are used for the classification and regression problem for random forests.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18</a:t>
            </a:fld>
            <a:endParaRPr lang="en-CA"/>
          </a:p>
        </p:txBody>
      </p:sp>
    </p:spTree>
    <p:extLst>
      <p:ext uri="{BB962C8B-B14F-4D97-AF65-F5344CB8AC3E}">
        <p14:creationId xmlns:p14="http://schemas.microsoft.com/office/powerpoint/2010/main" val="2653949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First, we create an instance of the model. We then set the parameters based on a result of a grid search to determine optimal parameters to start with. We then train the data and form predictions based on testing data sets. We then use the score parameter which provides an accuracy of the prediction. Similar code are used for the classification and regression problem for random forests.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19</a:t>
            </a:fld>
            <a:endParaRPr lang="en-CA"/>
          </a:p>
        </p:txBody>
      </p:sp>
    </p:spTree>
    <p:extLst>
      <p:ext uri="{BB962C8B-B14F-4D97-AF65-F5344CB8AC3E}">
        <p14:creationId xmlns:p14="http://schemas.microsoft.com/office/powerpoint/2010/main" val="3539608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Random forests are a supervised machine learning algorithm that can be used for both classification and regression. It is also an ensemble technique that utilizes multiple decision trees. Essentially you would have an input and you would feed it to a forest of decision trees. Each individual tree will provide an output be it a class for classification or value for regression. The mode of the class or the mean of the values will be used as the output for both classification and regression respectively. This indicates the main principle of ensemble techniques which utilizes multiple models to provide a better robust prediction of the outcome of the problem - the power of the crowd. Another example of an ensemble technique is bagging. The difference between RF and bagging will be discussed later. </a:t>
            </a:r>
          </a:p>
        </p:txBody>
      </p:sp>
      <p:sp>
        <p:nvSpPr>
          <p:cNvPr id="4" name="Slide Number Placeholder 3"/>
          <p:cNvSpPr>
            <a:spLocks noGrp="1"/>
          </p:cNvSpPr>
          <p:nvPr>
            <p:ph type="sldNum" sz="quarter" idx="5"/>
          </p:nvPr>
        </p:nvSpPr>
        <p:spPr/>
        <p:txBody>
          <a:bodyPr/>
          <a:lstStyle/>
          <a:p>
            <a:fld id="{2E8C22A4-2C16-46B7-9E5B-763566FAED72}" type="slidenum">
              <a:rPr lang="en-CA" smtClean="0"/>
              <a:t>2</a:t>
            </a:fld>
            <a:endParaRPr lang="en-CA"/>
          </a:p>
        </p:txBody>
      </p:sp>
    </p:spTree>
    <p:extLst>
      <p:ext uri="{BB962C8B-B14F-4D97-AF65-F5344CB8AC3E}">
        <p14:creationId xmlns:p14="http://schemas.microsoft.com/office/powerpoint/2010/main" val="3372922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With this, lets delve into the details and results of the classification problem.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20</a:t>
            </a:fld>
            <a:endParaRPr lang="en-CA"/>
          </a:p>
        </p:txBody>
      </p:sp>
    </p:spTree>
    <p:extLst>
      <p:ext uri="{BB962C8B-B14F-4D97-AF65-F5344CB8AC3E}">
        <p14:creationId xmlns:p14="http://schemas.microsoft.com/office/powerpoint/2010/main" val="790438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Like I mentioned before, we are trying to detect heart disease for our classification problem. The features we used for this problem are the patient’s medical history, i.e. age, sex, previous heart diseases, heart defects, etc. The output is whether the patient has heart disease or not.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21</a:t>
            </a:fld>
            <a:endParaRPr lang="en-CA"/>
          </a:p>
        </p:txBody>
      </p:sp>
    </p:spTree>
    <p:extLst>
      <p:ext uri="{BB962C8B-B14F-4D97-AF65-F5344CB8AC3E}">
        <p14:creationId xmlns:p14="http://schemas.microsoft.com/office/powerpoint/2010/main" val="321962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Comparing the accuracy of decision tree vs random forest for various tree depths, we see that the random forest performs better for the test case even at low depths whereas the decision tree relies heavily on higher depths to achieve comparable accuracy. </a:t>
            </a:r>
          </a:p>
        </p:txBody>
      </p:sp>
      <p:sp>
        <p:nvSpPr>
          <p:cNvPr id="4" name="Slide Number Placeholder 3"/>
          <p:cNvSpPr>
            <a:spLocks noGrp="1"/>
          </p:cNvSpPr>
          <p:nvPr>
            <p:ph type="sldNum" sz="quarter" idx="5"/>
          </p:nvPr>
        </p:nvSpPr>
        <p:spPr/>
        <p:txBody>
          <a:bodyPr/>
          <a:lstStyle/>
          <a:p>
            <a:fld id="{2E8C22A4-2C16-46B7-9E5B-763566FAED72}" type="slidenum">
              <a:rPr lang="en-CA" smtClean="0"/>
              <a:t>22</a:t>
            </a:fld>
            <a:endParaRPr lang="en-CA"/>
          </a:p>
        </p:txBody>
      </p:sp>
    </p:spTree>
    <p:extLst>
      <p:ext uri="{BB962C8B-B14F-4D97-AF65-F5344CB8AC3E}">
        <p14:creationId xmlns:p14="http://schemas.microsoft.com/office/powerpoint/2010/main" val="585038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bias and variance curve for both decision trees and random forests are shown. We can see that as maximum depth increases, the bias decreases and the variance increases for decision tree. On the other hand, the bias and variance of the random forest stays relatively the same. Notably, the point at which we achieve the highest accuracy is the minimum point of the total error. </a:t>
            </a:r>
          </a:p>
        </p:txBody>
      </p:sp>
      <p:sp>
        <p:nvSpPr>
          <p:cNvPr id="4" name="Slide Number Placeholder 3"/>
          <p:cNvSpPr>
            <a:spLocks noGrp="1"/>
          </p:cNvSpPr>
          <p:nvPr>
            <p:ph type="sldNum" sz="quarter" idx="5"/>
          </p:nvPr>
        </p:nvSpPr>
        <p:spPr/>
        <p:txBody>
          <a:bodyPr/>
          <a:lstStyle/>
          <a:p>
            <a:fld id="{2E8C22A4-2C16-46B7-9E5B-763566FAED72}" type="slidenum">
              <a:rPr lang="en-CA" smtClean="0"/>
              <a:t>23</a:t>
            </a:fld>
            <a:endParaRPr lang="en-CA"/>
          </a:p>
        </p:txBody>
      </p:sp>
    </p:spTree>
    <p:extLst>
      <p:ext uri="{BB962C8B-B14F-4D97-AF65-F5344CB8AC3E}">
        <p14:creationId xmlns:p14="http://schemas.microsoft.com/office/powerpoint/2010/main" val="195859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results of the confusion matrix show that the decision tree produces many false positives for the test case despite high performance in the training set, suggesting overfitting. On the other hand, the confusion matrix for the random forest shows better accuracy. </a:t>
            </a:r>
          </a:p>
          <a:p>
            <a:endParaRPr lang="en-CA" dirty="0"/>
          </a:p>
          <a:p>
            <a:endParaRPr lang="en-CA" dirty="0"/>
          </a:p>
          <a:p>
            <a:r>
              <a:rPr lang="en-CA" dirty="0"/>
              <a:t>Confusion Matrix for </a:t>
            </a:r>
            <a:r>
              <a:rPr lang="en-CA" dirty="0" err="1"/>
              <a:t>classifers</a:t>
            </a:r>
            <a:r>
              <a:rPr lang="en-CA" dirty="0"/>
              <a:t> with the same parameters shown for comparison.</a:t>
            </a:r>
          </a:p>
          <a:p>
            <a:r>
              <a:rPr lang="en-CA" dirty="0"/>
              <a:t>Gini, </a:t>
            </a:r>
            <a:r>
              <a:rPr lang="en-CA" dirty="0" err="1"/>
              <a:t>max_depth</a:t>
            </a:r>
            <a:r>
              <a:rPr lang="en-CA" dirty="0"/>
              <a:t> = 3, </a:t>
            </a:r>
            <a:r>
              <a:rPr lang="en-CA" dirty="0" err="1"/>
              <a:t>min_samples_leaf</a:t>
            </a:r>
            <a:r>
              <a:rPr lang="en-CA" dirty="0"/>
              <a:t> = 2, </a:t>
            </a:r>
            <a:r>
              <a:rPr lang="en-CA" dirty="0" err="1"/>
              <a:t>max_features</a:t>
            </a:r>
            <a:r>
              <a:rPr lang="en-CA" dirty="0"/>
              <a:t>= log2</a:t>
            </a:r>
          </a:p>
        </p:txBody>
      </p:sp>
      <p:sp>
        <p:nvSpPr>
          <p:cNvPr id="4" name="Slide Number Placeholder 3"/>
          <p:cNvSpPr>
            <a:spLocks noGrp="1"/>
          </p:cNvSpPr>
          <p:nvPr>
            <p:ph type="sldNum" sz="quarter" idx="5"/>
          </p:nvPr>
        </p:nvSpPr>
        <p:spPr/>
        <p:txBody>
          <a:bodyPr/>
          <a:lstStyle/>
          <a:p>
            <a:fld id="{2E8C22A4-2C16-46B7-9E5B-763566FAED72}" type="slidenum">
              <a:rPr lang="en-CA" smtClean="0"/>
              <a:t>24</a:t>
            </a:fld>
            <a:endParaRPr lang="en-CA"/>
          </a:p>
        </p:txBody>
      </p:sp>
    </p:spTree>
    <p:extLst>
      <p:ext uri="{BB962C8B-B14F-4D97-AF65-F5344CB8AC3E}">
        <p14:creationId xmlns:p14="http://schemas.microsoft.com/office/powerpoint/2010/main" val="1713011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the regression problem, we will be looking into housing estimates based on house amenities such as the size of your patio, swimming pool, garage, particularly for a neighbourhood in Iowa. The output will be the estimated price of the house in thousands of USD.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26</a:t>
            </a:fld>
            <a:endParaRPr lang="en-CA"/>
          </a:p>
        </p:txBody>
      </p:sp>
    </p:spTree>
    <p:extLst>
      <p:ext uri="{BB962C8B-B14F-4D97-AF65-F5344CB8AC3E}">
        <p14:creationId xmlns:p14="http://schemas.microsoft.com/office/powerpoint/2010/main" val="3922350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accuracy graphs are shown above for both the decision tree and random forest and we can see similar behaviour as for the classification problem. The random forest achieves and overall higher accuracy on the test data compared to a single decision tree for regression. Notably, we can see the random forest training data set is less than 100% accuracy as compared to the decision tree. This is a result of taking the mean estimate of multiple trees in the forest.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27</a:t>
            </a:fld>
            <a:endParaRPr lang="en-CA"/>
          </a:p>
        </p:txBody>
      </p:sp>
    </p:spTree>
    <p:extLst>
      <p:ext uri="{BB962C8B-B14F-4D97-AF65-F5344CB8AC3E}">
        <p14:creationId xmlns:p14="http://schemas.microsoft.com/office/powerpoint/2010/main" val="1182666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28</a:t>
            </a:fld>
            <a:endParaRPr lang="en-CA"/>
          </a:p>
        </p:txBody>
      </p:sp>
    </p:spTree>
    <p:extLst>
      <p:ext uri="{BB962C8B-B14F-4D97-AF65-F5344CB8AC3E}">
        <p14:creationId xmlns:p14="http://schemas.microsoft.com/office/powerpoint/2010/main" val="4197620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Let’s talk about how we actually build a random forest.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30</a:t>
            </a:fld>
            <a:endParaRPr lang="en-CA"/>
          </a:p>
        </p:txBody>
      </p:sp>
    </p:spTree>
    <p:extLst>
      <p:ext uri="{BB962C8B-B14F-4D97-AF65-F5344CB8AC3E}">
        <p14:creationId xmlns:p14="http://schemas.microsoft.com/office/powerpoint/2010/main" val="3309461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37</a:t>
            </a:fld>
            <a:endParaRPr lang="en-CA"/>
          </a:p>
        </p:txBody>
      </p:sp>
    </p:spTree>
    <p:extLst>
      <p:ext uri="{BB962C8B-B14F-4D97-AF65-F5344CB8AC3E}">
        <p14:creationId xmlns:p14="http://schemas.microsoft.com/office/powerpoint/2010/main" val="138585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Let’s talk about how we actually build a random forest.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3</a:t>
            </a:fld>
            <a:endParaRPr lang="en-CA"/>
          </a:p>
        </p:txBody>
      </p:sp>
    </p:spTree>
    <p:extLst>
      <p:ext uri="{BB962C8B-B14F-4D97-AF65-F5344CB8AC3E}">
        <p14:creationId xmlns:p14="http://schemas.microsoft.com/office/powerpoint/2010/main" val="1021504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38</a:t>
            </a:fld>
            <a:endParaRPr lang="en-CA"/>
          </a:p>
        </p:txBody>
      </p:sp>
    </p:spTree>
    <p:extLst>
      <p:ext uri="{BB962C8B-B14F-4D97-AF65-F5344CB8AC3E}">
        <p14:creationId xmlns:p14="http://schemas.microsoft.com/office/powerpoint/2010/main" val="2623988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Comparing the accuracy of decision tree vs random forest for various tree depths, we see that the random forest performs better for the test case even at low depths whereas the decision tree relies heavily on higher depths to achieve comparable accuracy. </a:t>
            </a:r>
          </a:p>
        </p:txBody>
      </p:sp>
      <p:sp>
        <p:nvSpPr>
          <p:cNvPr id="4" name="Slide Number Placeholder 3"/>
          <p:cNvSpPr>
            <a:spLocks noGrp="1"/>
          </p:cNvSpPr>
          <p:nvPr>
            <p:ph type="sldNum" sz="quarter" idx="5"/>
          </p:nvPr>
        </p:nvSpPr>
        <p:spPr/>
        <p:txBody>
          <a:bodyPr/>
          <a:lstStyle/>
          <a:p>
            <a:fld id="{2E8C22A4-2C16-46B7-9E5B-763566FAED72}" type="slidenum">
              <a:rPr lang="en-CA" smtClean="0"/>
              <a:t>39</a:t>
            </a:fld>
            <a:endParaRPr lang="en-CA"/>
          </a:p>
        </p:txBody>
      </p:sp>
    </p:spTree>
    <p:extLst>
      <p:ext uri="{BB962C8B-B14F-4D97-AF65-F5344CB8AC3E}">
        <p14:creationId xmlns:p14="http://schemas.microsoft.com/office/powerpoint/2010/main" val="4049725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Comparing the accuracy of decision tree vs random forest for various tree depths, we see that the random forest performs better for the test case even at low depths whereas the decision tree relies heavily on higher depths to achieve comparable accuracy.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When </a:t>
            </a:r>
          </a:p>
        </p:txBody>
      </p:sp>
      <p:sp>
        <p:nvSpPr>
          <p:cNvPr id="4" name="Slide Number Placeholder 3"/>
          <p:cNvSpPr>
            <a:spLocks noGrp="1"/>
          </p:cNvSpPr>
          <p:nvPr>
            <p:ph type="sldNum" sz="quarter" idx="5"/>
          </p:nvPr>
        </p:nvSpPr>
        <p:spPr/>
        <p:txBody>
          <a:bodyPr/>
          <a:lstStyle/>
          <a:p>
            <a:fld id="{2E8C22A4-2C16-46B7-9E5B-763566FAED72}" type="slidenum">
              <a:rPr lang="en-CA" smtClean="0"/>
              <a:t>40</a:t>
            </a:fld>
            <a:endParaRPr lang="en-CA"/>
          </a:p>
        </p:txBody>
      </p:sp>
    </p:spTree>
    <p:extLst>
      <p:ext uri="{BB962C8B-B14F-4D97-AF65-F5344CB8AC3E}">
        <p14:creationId xmlns:p14="http://schemas.microsoft.com/office/powerpoint/2010/main" val="419776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bias and variance curve for both decision trees and random forests are shown. We can see that as maximum depth increases, the bias decreases and the variance increases for decision tree. On the other hand, the bias and variance of the random forest stays relatively the same. Notably, the point at which we achieve the highest accuracy is the minimum point of the total error. </a:t>
            </a:r>
          </a:p>
        </p:txBody>
      </p:sp>
      <p:sp>
        <p:nvSpPr>
          <p:cNvPr id="4" name="Slide Number Placeholder 3"/>
          <p:cNvSpPr>
            <a:spLocks noGrp="1"/>
          </p:cNvSpPr>
          <p:nvPr>
            <p:ph type="sldNum" sz="quarter" idx="5"/>
          </p:nvPr>
        </p:nvSpPr>
        <p:spPr/>
        <p:txBody>
          <a:bodyPr/>
          <a:lstStyle/>
          <a:p>
            <a:fld id="{2E8C22A4-2C16-46B7-9E5B-763566FAED72}" type="slidenum">
              <a:rPr lang="en-CA" smtClean="0"/>
              <a:t>41</a:t>
            </a:fld>
            <a:endParaRPr lang="en-CA"/>
          </a:p>
        </p:txBody>
      </p:sp>
    </p:spTree>
    <p:extLst>
      <p:ext uri="{BB962C8B-B14F-4D97-AF65-F5344CB8AC3E}">
        <p14:creationId xmlns:p14="http://schemas.microsoft.com/office/powerpoint/2010/main" val="1260962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42</a:t>
            </a:fld>
            <a:endParaRPr lang="en-CA"/>
          </a:p>
        </p:txBody>
      </p:sp>
    </p:spTree>
    <p:extLst>
      <p:ext uri="{BB962C8B-B14F-4D97-AF65-F5344CB8AC3E}">
        <p14:creationId xmlns:p14="http://schemas.microsoft.com/office/powerpoint/2010/main" val="3589143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Suppose we have 6 samples and 3 features. We set aside the sixth one as a test case.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4</a:t>
            </a:fld>
            <a:endParaRPr lang="en-CA"/>
          </a:p>
        </p:txBody>
      </p:sp>
    </p:spTree>
    <p:extLst>
      <p:ext uri="{BB962C8B-B14F-4D97-AF65-F5344CB8AC3E}">
        <p14:creationId xmlns:p14="http://schemas.microsoft.com/office/powerpoint/2010/main" val="213812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perform a bootstrap sample of this dataset to produce another data set. For example, lets select samples 1, 2 and 4 to create this new subset. Within this new subset, we randomly select m out of M features to create a new training set to construct a tree. For example, lets randomly select features 1 and 3, and use this to make a tree.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5</a:t>
            </a:fld>
            <a:endParaRPr lang="en-CA"/>
          </a:p>
        </p:txBody>
      </p:sp>
    </p:spTree>
    <p:extLst>
      <p:ext uri="{BB962C8B-B14F-4D97-AF65-F5344CB8AC3E}">
        <p14:creationId xmlns:p14="http://schemas.microsoft.com/office/powerpoint/2010/main" val="453550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perform a bootstrap sample of this dataset to produce another data set. For example, lets select samples 1, 2 and 4 to create this new subset. Within this new subset, we randomly select m out of M features to create a new training set to construct a tree. For example, lets randomly select features 1 and 3, and use this to make a tree.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6</a:t>
            </a:fld>
            <a:endParaRPr lang="en-CA"/>
          </a:p>
        </p:txBody>
      </p:sp>
    </p:spTree>
    <p:extLst>
      <p:ext uri="{BB962C8B-B14F-4D97-AF65-F5344CB8AC3E}">
        <p14:creationId xmlns:p14="http://schemas.microsoft.com/office/powerpoint/2010/main" val="4097314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perform a bootstrap sample of this dataset to produce another data set. For example, lets select samples 1, 2 and 4 to create this new subset. Within this new subset, we randomly select m out of M features to create a new training set to construct a tree. For example, lets randomly select features 1 and 3, and use this to make a tree.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7</a:t>
            </a:fld>
            <a:endParaRPr lang="en-CA"/>
          </a:p>
        </p:txBody>
      </p:sp>
    </p:spTree>
    <p:extLst>
      <p:ext uri="{BB962C8B-B14F-4D97-AF65-F5344CB8AC3E}">
        <p14:creationId xmlns:p14="http://schemas.microsoft.com/office/powerpoint/2010/main" val="88380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repeat this process multiple times for each tree. For example, we do the same for tree 2. </a:t>
            </a:r>
          </a:p>
          <a:p>
            <a:endParaRPr lang="en-CA" dirty="0"/>
          </a:p>
        </p:txBody>
      </p:sp>
      <p:sp>
        <p:nvSpPr>
          <p:cNvPr id="4" name="Slide Number Placeholder 3"/>
          <p:cNvSpPr>
            <a:spLocks noGrp="1"/>
          </p:cNvSpPr>
          <p:nvPr>
            <p:ph type="sldNum" sz="quarter" idx="5"/>
          </p:nvPr>
        </p:nvSpPr>
        <p:spPr/>
        <p:txBody>
          <a:bodyPr/>
          <a:lstStyle/>
          <a:p>
            <a:fld id="{2E8C22A4-2C16-46B7-9E5B-763566FAED72}" type="slidenum">
              <a:rPr lang="en-CA" smtClean="0"/>
              <a:t>8</a:t>
            </a:fld>
            <a:endParaRPr lang="en-CA"/>
          </a:p>
        </p:txBody>
      </p:sp>
    </p:spTree>
    <p:extLst>
      <p:ext uri="{BB962C8B-B14F-4D97-AF65-F5344CB8AC3E}">
        <p14:creationId xmlns:p14="http://schemas.microsoft.com/office/powerpoint/2010/main" val="223913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tree 3</a:t>
            </a:r>
          </a:p>
        </p:txBody>
      </p:sp>
      <p:sp>
        <p:nvSpPr>
          <p:cNvPr id="4" name="Slide Number Placeholder 3"/>
          <p:cNvSpPr>
            <a:spLocks noGrp="1"/>
          </p:cNvSpPr>
          <p:nvPr>
            <p:ph type="sldNum" sz="quarter" idx="5"/>
          </p:nvPr>
        </p:nvSpPr>
        <p:spPr/>
        <p:txBody>
          <a:bodyPr/>
          <a:lstStyle/>
          <a:p>
            <a:fld id="{2E8C22A4-2C16-46B7-9E5B-763566FAED72}" type="slidenum">
              <a:rPr lang="en-CA" smtClean="0"/>
              <a:t>9</a:t>
            </a:fld>
            <a:endParaRPr lang="en-CA"/>
          </a:p>
        </p:txBody>
      </p:sp>
    </p:spTree>
    <p:extLst>
      <p:ext uri="{BB962C8B-B14F-4D97-AF65-F5344CB8AC3E}">
        <p14:creationId xmlns:p14="http://schemas.microsoft.com/office/powerpoint/2010/main" val="693334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7B3D-39DE-4309-AB77-CDACD4A11F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EB1B7C5-3504-414F-8BA2-D83702A0FB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210DF10-4591-4E49-93AB-311C9AF3E5E0}"/>
              </a:ext>
            </a:extLst>
          </p:cNvPr>
          <p:cNvSpPr>
            <a:spLocks noGrp="1"/>
          </p:cNvSpPr>
          <p:nvPr>
            <p:ph type="dt" sz="half" idx="10"/>
          </p:nvPr>
        </p:nvSpPr>
        <p:spPr/>
        <p:txBody>
          <a:bodyPr/>
          <a:lstStyle/>
          <a:p>
            <a:fld id="{2BAB94D5-92A0-4280-9A35-2E84575743E6}" type="datetime1">
              <a:rPr lang="en-CA" smtClean="0"/>
              <a:t>2018-11-13</a:t>
            </a:fld>
            <a:endParaRPr lang="en-CA"/>
          </a:p>
        </p:txBody>
      </p:sp>
      <p:sp>
        <p:nvSpPr>
          <p:cNvPr id="5" name="Footer Placeholder 4">
            <a:extLst>
              <a:ext uri="{FF2B5EF4-FFF2-40B4-BE49-F238E27FC236}">
                <a16:creationId xmlns:a16="http://schemas.microsoft.com/office/drawing/2014/main" id="{F5FB2DE8-AA77-4D1C-B720-C411CEFC39D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26921D-8A79-494E-B52E-5B3BFACD78F1}"/>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2918865452"/>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DCBA-B596-4E77-B302-CD38136ECCD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B520436-A4CA-4F70-B2AC-319C6046FF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9890356-03D3-45FB-B702-70E6B45AF8AA}"/>
              </a:ext>
            </a:extLst>
          </p:cNvPr>
          <p:cNvSpPr>
            <a:spLocks noGrp="1"/>
          </p:cNvSpPr>
          <p:nvPr>
            <p:ph type="dt" sz="half" idx="10"/>
          </p:nvPr>
        </p:nvSpPr>
        <p:spPr/>
        <p:txBody>
          <a:bodyPr/>
          <a:lstStyle/>
          <a:p>
            <a:fld id="{BA1EF613-D06F-49D1-AC43-06F5BFDAD479}" type="datetime1">
              <a:rPr lang="en-CA" smtClean="0"/>
              <a:t>2018-11-13</a:t>
            </a:fld>
            <a:endParaRPr lang="en-CA"/>
          </a:p>
        </p:txBody>
      </p:sp>
      <p:sp>
        <p:nvSpPr>
          <p:cNvPr id="5" name="Footer Placeholder 4">
            <a:extLst>
              <a:ext uri="{FF2B5EF4-FFF2-40B4-BE49-F238E27FC236}">
                <a16:creationId xmlns:a16="http://schemas.microsoft.com/office/drawing/2014/main" id="{6DF559C6-B28B-4100-B7EA-DE399D75A7F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9B87E2B-F484-46F7-9799-A7AF660E0F11}"/>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3060013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661404-DDEE-4C82-8750-89E650580A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C8F005B-9156-4E88-B839-836ABA6A4E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2DBBA3D-F520-470F-9664-E24766AEC9F1}"/>
              </a:ext>
            </a:extLst>
          </p:cNvPr>
          <p:cNvSpPr>
            <a:spLocks noGrp="1"/>
          </p:cNvSpPr>
          <p:nvPr>
            <p:ph type="dt" sz="half" idx="10"/>
          </p:nvPr>
        </p:nvSpPr>
        <p:spPr/>
        <p:txBody>
          <a:bodyPr/>
          <a:lstStyle/>
          <a:p>
            <a:fld id="{ED096CD9-2ACD-4835-9663-EF52D51EB323}" type="datetime1">
              <a:rPr lang="en-CA" smtClean="0"/>
              <a:t>2018-11-13</a:t>
            </a:fld>
            <a:endParaRPr lang="en-CA"/>
          </a:p>
        </p:txBody>
      </p:sp>
      <p:sp>
        <p:nvSpPr>
          <p:cNvPr id="5" name="Footer Placeholder 4">
            <a:extLst>
              <a:ext uri="{FF2B5EF4-FFF2-40B4-BE49-F238E27FC236}">
                <a16:creationId xmlns:a16="http://schemas.microsoft.com/office/drawing/2014/main" id="{A1EAE869-A70E-4D9B-9A3D-CB516FBCCD0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9027208-38E3-4CF4-9C42-B6048C3638C8}"/>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365348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6BF7-159D-4F8A-BFF6-2348056F6EE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E169214-BCB4-4911-B557-6ADEDC34E0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9451740-FAC4-4511-AFCB-3D675B5106F8}"/>
              </a:ext>
            </a:extLst>
          </p:cNvPr>
          <p:cNvSpPr>
            <a:spLocks noGrp="1"/>
          </p:cNvSpPr>
          <p:nvPr>
            <p:ph type="dt" sz="half" idx="10"/>
          </p:nvPr>
        </p:nvSpPr>
        <p:spPr/>
        <p:txBody>
          <a:bodyPr/>
          <a:lstStyle/>
          <a:p>
            <a:fld id="{040661B9-3F2F-4AF9-AEFD-C353EF57C64D}" type="datetime1">
              <a:rPr lang="en-CA" smtClean="0"/>
              <a:t>2018-11-13</a:t>
            </a:fld>
            <a:endParaRPr lang="en-CA"/>
          </a:p>
        </p:txBody>
      </p:sp>
      <p:sp>
        <p:nvSpPr>
          <p:cNvPr id="5" name="Footer Placeholder 4">
            <a:extLst>
              <a:ext uri="{FF2B5EF4-FFF2-40B4-BE49-F238E27FC236}">
                <a16:creationId xmlns:a16="http://schemas.microsoft.com/office/drawing/2014/main" id="{22D7D3DD-D5BF-4527-B72E-3233E79FBDF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8B1F74-1C58-4B26-8353-85395F423627}"/>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659778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7E43-7152-4063-9FF7-CD9BEC927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80C2001-92E8-4358-993E-3136CF05A0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E54AFD-4D2C-4E83-BD78-948E9F043AF1}"/>
              </a:ext>
            </a:extLst>
          </p:cNvPr>
          <p:cNvSpPr>
            <a:spLocks noGrp="1"/>
          </p:cNvSpPr>
          <p:nvPr>
            <p:ph type="dt" sz="half" idx="10"/>
          </p:nvPr>
        </p:nvSpPr>
        <p:spPr/>
        <p:txBody>
          <a:bodyPr/>
          <a:lstStyle/>
          <a:p>
            <a:fld id="{0E13F73F-59F5-4458-AFB2-A20CFEDF9F04}" type="datetime1">
              <a:rPr lang="en-CA" smtClean="0"/>
              <a:t>2018-11-13</a:t>
            </a:fld>
            <a:endParaRPr lang="en-CA"/>
          </a:p>
        </p:txBody>
      </p:sp>
      <p:sp>
        <p:nvSpPr>
          <p:cNvPr id="5" name="Footer Placeholder 4">
            <a:extLst>
              <a:ext uri="{FF2B5EF4-FFF2-40B4-BE49-F238E27FC236}">
                <a16:creationId xmlns:a16="http://schemas.microsoft.com/office/drawing/2014/main" id="{28638181-D2C1-4A8C-BEA6-F4812D3E7E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934008-35CE-440D-AB39-83C984A4CD7D}"/>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290184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9FE0-DEAD-4ECB-9BE2-B098B37A2B8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B3205F5-644E-4A82-B4E8-EC8E6AD7653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8034359-6447-47A4-B211-A2306F998F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76B1534-3BD6-4C83-9253-2129FA11A7A0}"/>
              </a:ext>
            </a:extLst>
          </p:cNvPr>
          <p:cNvSpPr>
            <a:spLocks noGrp="1"/>
          </p:cNvSpPr>
          <p:nvPr>
            <p:ph type="dt" sz="half" idx="10"/>
          </p:nvPr>
        </p:nvSpPr>
        <p:spPr/>
        <p:txBody>
          <a:bodyPr/>
          <a:lstStyle/>
          <a:p>
            <a:fld id="{AD6556EB-5169-44CC-BB5B-48443A7608F4}" type="datetime1">
              <a:rPr lang="en-CA" smtClean="0"/>
              <a:t>2018-11-13</a:t>
            </a:fld>
            <a:endParaRPr lang="en-CA"/>
          </a:p>
        </p:txBody>
      </p:sp>
      <p:sp>
        <p:nvSpPr>
          <p:cNvPr id="6" name="Footer Placeholder 5">
            <a:extLst>
              <a:ext uri="{FF2B5EF4-FFF2-40B4-BE49-F238E27FC236}">
                <a16:creationId xmlns:a16="http://schemas.microsoft.com/office/drawing/2014/main" id="{C5C60B5E-D81D-42EC-9F6D-6CD6C04517E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31B3A59-CA02-449B-B511-F0D69483DED5}"/>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51604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BF92-B98C-40DA-B3AF-F50A18CEC76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095F31B-25D6-47AF-8856-694A1DD6D5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9543D2A-1D8A-40AF-ACF3-5013991F79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8CF38D2-E345-4836-A29D-51F3FBC79E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41E4D7-53C2-455E-A33A-80A67A5CAF0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4E9DA00-83F4-4B8A-ADED-8425D3D3F4B4}"/>
              </a:ext>
            </a:extLst>
          </p:cNvPr>
          <p:cNvSpPr>
            <a:spLocks noGrp="1"/>
          </p:cNvSpPr>
          <p:nvPr>
            <p:ph type="dt" sz="half" idx="10"/>
          </p:nvPr>
        </p:nvSpPr>
        <p:spPr/>
        <p:txBody>
          <a:bodyPr/>
          <a:lstStyle/>
          <a:p>
            <a:fld id="{E905DAD7-B794-47CC-AEA0-2BDF25816F55}" type="datetime1">
              <a:rPr lang="en-CA" smtClean="0"/>
              <a:t>2018-11-13</a:t>
            </a:fld>
            <a:endParaRPr lang="en-CA"/>
          </a:p>
        </p:txBody>
      </p:sp>
      <p:sp>
        <p:nvSpPr>
          <p:cNvPr id="8" name="Footer Placeholder 7">
            <a:extLst>
              <a:ext uri="{FF2B5EF4-FFF2-40B4-BE49-F238E27FC236}">
                <a16:creationId xmlns:a16="http://schemas.microsoft.com/office/drawing/2014/main" id="{A1BD7BEC-F855-4AF0-AACD-A2D1580C610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3C81486-2EA8-4014-9510-89B5B5F6D324}"/>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390637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3327-E438-4055-B7C0-968763CD8EE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ABD733C-E147-4CBF-BA13-D24F4C4DB2DB}"/>
              </a:ext>
            </a:extLst>
          </p:cNvPr>
          <p:cNvSpPr>
            <a:spLocks noGrp="1"/>
          </p:cNvSpPr>
          <p:nvPr>
            <p:ph type="dt" sz="half" idx="10"/>
          </p:nvPr>
        </p:nvSpPr>
        <p:spPr/>
        <p:txBody>
          <a:bodyPr/>
          <a:lstStyle/>
          <a:p>
            <a:fld id="{D3F23E62-22E6-4788-91EC-D8931FF444B3}" type="datetime1">
              <a:rPr lang="en-CA" smtClean="0"/>
              <a:t>2018-11-13</a:t>
            </a:fld>
            <a:endParaRPr lang="en-CA"/>
          </a:p>
        </p:txBody>
      </p:sp>
      <p:sp>
        <p:nvSpPr>
          <p:cNvPr id="4" name="Footer Placeholder 3">
            <a:extLst>
              <a:ext uri="{FF2B5EF4-FFF2-40B4-BE49-F238E27FC236}">
                <a16:creationId xmlns:a16="http://schemas.microsoft.com/office/drawing/2014/main" id="{64207CD1-F487-4DB6-86F7-FA6F89BDB22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86DB3D9-F9AF-49D5-A442-25BC2E5C6197}"/>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4281464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4C7930-2823-4374-97B7-282EA015C52A}"/>
              </a:ext>
            </a:extLst>
          </p:cNvPr>
          <p:cNvSpPr>
            <a:spLocks noGrp="1"/>
          </p:cNvSpPr>
          <p:nvPr>
            <p:ph type="dt" sz="half" idx="10"/>
          </p:nvPr>
        </p:nvSpPr>
        <p:spPr/>
        <p:txBody>
          <a:bodyPr/>
          <a:lstStyle/>
          <a:p>
            <a:fld id="{71A8976E-8977-41B7-9165-E594D76B6DE1}" type="datetime1">
              <a:rPr lang="en-CA" smtClean="0"/>
              <a:t>2018-11-13</a:t>
            </a:fld>
            <a:endParaRPr lang="en-CA"/>
          </a:p>
        </p:txBody>
      </p:sp>
      <p:sp>
        <p:nvSpPr>
          <p:cNvPr id="3" name="Footer Placeholder 2">
            <a:extLst>
              <a:ext uri="{FF2B5EF4-FFF2-40B4-BE49-F238E27FC236}">
                <a16:creationId xmlns:a16="http://schemas.microsoft.com/office/drawing/2014/main" id="{C89890A3-062A-4655-9E6E-D9D2F0581E1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86162C1-5D9F-4821-9E80-92C8F4F70FF3}"/>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172150187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2326-C10C-4A09-AC7C-41D03F908E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641EF49-9E45-4D07-B02F-FEC49A366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91A0464-F6BE-4E1C-B5C0-B91AC92176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0BB4E1-009E-4D8C-A431-65844C41E9B5}"/>
              </a:ext>
            </a:extLst>
          </p:cNvPr>
          <p:cNvSpPr>
            <a:spLocks noGrp="1"/>
          </p:cNvSpPr>
          <p:nvPr>
            <p:ph type="dt" sz="half" idx="10"/>
          </p:nvPr>
        </p:nvSpPr>
        <p:spPr/>
        <p:txBody>
          <a:bodyPr/>
          <a:lstStyle/>
          <a:p>
            <a:fld id="{932B19E7-E00F-4EB2-B31A-844FD5C0E5A8}" type="datetime1">
              <a:rPr lang="en-CA" smtClean="0"/>
              <a:t>2018-11-13</a:t>
            </a:fld>
            <a:endParaRPr lang="en-CA"/>
          </a:p>
        </p:txBody>
      </p:sp>
      <p:sp>
        <p:nvSpPr>
          <p:cNvPr id="6" name="Footer Placeholder 5">
            <a:extLst>
              <a:ext uri="{FF2B5EF4-FFF2-40B4-BE49-F238E27FC236}">
                <a16:creationId xmlns:a16="http://schemas.microsoft.com/office/drawing/2014/main" id="{F14BD012-8D27-4E79-9E55-0A643A6AFC7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FF7E964-A1FB-4727-AD7B-D4C4982FD2DD}"/>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3875849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FE1F-FF6B-4F3B-BA36-95252E03F7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7271AB0-9D3A-4B6B-ACBB-2D7574A82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0E52E2D-32F0-4A30-BD34-EA6FC69058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7ED895-9CF4-4DCC-B28F-05638B3F18C8}"/>
              </a:ext>
            </a:extLst>
          </p:cNvPr>
          <p:cNvSpPr>
            <a:spLocks noGrp="1"/>
          </p:cNvSpPr>
          <p:nvPr>
            <p:ph type="dt" sz="half" idx="10"/>
          </p:nvPr>
        </p:nvSpPr>
        <p:spPr/>
        <p:txBody>
          <a:bodyPr/>
          <a:lstStyle/>
          <a:p>
            <a:fld id="{6F21C94D-DE11-45AB-985B-4C60C5410FAD}" type="datetime1">
              <a:rPr lang="en-CA" smtClean="0"/>
              <a:t>2018-11-13</a:t>
            </a:fld>
            <a:endParaRPr lang="en-CA"/>
          </a:p>
        </p:txBody>
      </p:sp>
      <p:sp>
        <p:nvSpPr>
          <p:cNvPr id="6" name="Footer Placeholder 5">
            <a:extLst>
              <a:ext uri="{FF2B5EF4-FFF2-40B4-BE49-F238E27FC236}">
                <a16:creationId xmlns:a16="http://schemas.microsoft.com/office/drawing/2014/main" id="{F0007E77-4C08-4642-8197-9F0B7FBCDA7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34FCEF4-7562-45BF-A930-2B5C5A71D0FC}"/>
              </a:ext>
            </a:extLst>
          </p:cNvPr>
          <p:cNvSpPr>
            <a:spLocks noGrp="1"/>
          </p:cNvSpPr>
          <p:nvPr>
            <p:ph type="sldNum" sz="quarter" idx="12"/>
          </p:nvPr>
        </p:nvSpPr>
        <p:spPr/>
        <p:txBody>
          <a:bodyPr/>
          <a:lstStyle/>
          <a:p>
            <a:fld id="{B3262E0A-215D-486A-A592-BFF960BA120B}" type="slidenum">
              <a:rPr lang="en-CA" smtClean="0"/>
              <a:t>‹#›</a:t>
            </a:fld>
            <a:endParaRPr lang="en-CA"/>
          </a:p>
        </p:txBody>
      </p:sp>
    </p:spTree>
    <p:extLst>
      <p:ext uri="{BB962C8B-B14F-4D97-AF65-F5344CB8AC3E}">
        <p14:creationId xmlns:p14="http://schemas.microsoft.com/office/powerpoint/2010/main" val="249374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C80E27-7554-49AB-8797-952CC0890A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9E6F58C-083F-42D9-A263-2A71FC2000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4D4C9A-AF8C-4B8C-A216-F5B20D8D00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6273A-4E57-4E3E-B618-513B434CCA5D}" type="datetime1">
              <a:rPr lang="en-CA" smtClean="0"/>
              <a:t>2018-11-13</a:t>
            </a:fld>
            <a:endParaRPr lang="en-CA"/>
          </a:p>
        </p:txBody>
      </p:sp>
      <p:sp>
        <p:nvSpPr>
          <p:cNvPr id="5" name="Footer Placeholder 4">
            <a:extLst>
              <a:ext uri="{FF2B5EF4-FFF2-40B4-BE49-F238E27FC236}">
                <a16:creationId xmlns:a16="http://schemas.microsoft.com/office/drawing/2014/main" id="{1B6CED96-5E24-4B33-9EAC-865F3CE5E5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B878EB0-ADFC-420F-8F04-BDE3A4B25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262E0A-215D-486A-A592-BFF960BA120B}" type="slidenum">
              <a:rPr lang="en-CA" smtClean="0"/>
              <a:t>‹#›</a:t>
            </a:fld>
            <a:endParaRPr lang="en-CA"/>
          </a:p>
        </p:txBody>
      </p:sp>
    </p:spTree>
    <p:extLst>
      <p:ext uri="{BB962C8B-B14F-4D97-AF65-F5344CB8AC3E}">
        <p14:creationId xmlns:p14="http://schemas.microsoft.com/office/powerpoint/2010/main" val="246930724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scikit-learn.org/stable/modules/tree.html#tree" TargetMode="External"/><Relationship Id="rId2" Type="http://schemas.openxmlformats.org/officeDocument/2006/relationships/hyperlink" Target="https://scikit-learn.org/stable/auto_examples/ensemble/plot_ensemble_oob.html" TargetMode="External"/><Relationship Id="rId1" Type="http://schemas.openxmlformats.org/officeDocument/2006/relationships/slideLayout" Target="../slideLayouts/slideLayout2.xml"/><Relationship Id="rId6" Type="http://schemas.openxmlformats.org/officeDocument/2006/relationships/hyperlink" Target="https://towardsdatascience.com/random-forests-and-the-bias-variance-tradeoff-3b77fee339b4" TargetMode="External"/><Relationship Id="rId5" Type="http://schemas.openxmlformats.org/officeDocument/2006/relationships/hyperlink" Target="https://scikit-learn.org/0.15/model_selection.html" TargetMode="External"/><Relationship Id="rId4" Type="http://schemas.openxmlformats.org/officeDocument/2006/relationships/hyperlink" Target="http://blog.citizennet.com/blog/2012/11/10/random-forests-ensembles-and-performance-metric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Entrance to the autumn forest">
            <a:extLst>
              <a:ext uri="{FF2B5EF4-FFF2-40B4-BE49-F238E27FC236}">
                <a16:creationId xmlns:a16="http://schemas.microsoft.com/office/drawing/2014/main" id="{03EAAE40-9403-44CB-AB22-5E271C6C6B4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95" r="34998"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D2AE2289-36F8-4C9E-9F72-9D2267D51BCE}"/>
              </a:ext>
            </a:extLst>
          </p:cNvPr>
          <p:cNvSpPr>
            <a:spLocks noGrp="1"/>
          </p:cNvSpPr>
          <p:nvPr>
            <p:ph type="ctrTitle"/>
          </p:nvPr>
        </p:nvSpPr>
        <p:spPr>
          <a:xfrm>
            <a:off x="804998" y="798445"/>
            <a:ext cx="4803636" cy="1311664"/>
          </a:xfrm>
        </p:spPr>
        <p:txBody>
          <a:bodyPr vert="horz" lIns="91440" tIns="45720" rIns="91440" bIns="45720" rtlCol="0" anchor="ctr">
            <a:normAutofit/>
          </a:bodyPr>
          <a:lstStyle/>
          <a:p>
            <a:pPr algn="l"/>
            <a:r>
              <a:rPr lang="en-US" sz="4400" b="1" dirty="0">
                <a:solidFill>
                  <a:srgbClr val="000000"/>
                </a:solidFill>
              </a:rPr>
              <a:t>Random Forest</a:t>
            </a:r>
            <a:br>
              <a:rPr lang="en-US" sz="4400" b="1" dirty="0">
                <a:solidFill>
                  <a:srgbClr val="000000"/>
                </a:solidFill>
              </a:rPr>
            </a:br>
            <a:r>
              <a:rPr lang="en-US" sz="4400" dirty="0">
                <a:solidFill>
                  <a:srgbClr val="000000"/>
                </a:solidFill>
              </a:rPr>
              <a:t>Group 22</a:t>
            </a:r>
          </a:p>
        </p:txBody>
      </p:sp>
      <p:sp>
        <p:nvSpPr>
          <p:cNvPr id="3" name="Subtitle 2">
            <a:extLst>
              <a:ext uri="{FF2B5EF4-FFF2-40B4-BE49-F238E27FC236}">
                <a16:creationId xmlns:a16="http://schemas.microsoft.com/office/drawing/2014/main" id="{4998D2CE-1C4F-4EF0-9238-7505B4F4A388}"/>
              </a:ext>
            </a:extLst>
          </p:cNvPr>
          <p:cNvSpPr>
            <a:spLocks noGrp="1"/>
          </p:cNvSpPr>
          <p:nvPr>
            <p:ph type="subTitle" idx="1"/>
          </p:nvPr>
        </p:nvSpPr>
        <p:spPr>
          <a:xfrm>
            <a:off x="804997" y="2272143"/>
            <a:ext cx="4706803" cy="3788830"/>
          </a:xfrm>
        </p:spPr>
        <p:txBody>
          <a:bodyPr vert="horz" lIns="91440" tIns="45720" rIns="91440" bIns="45720" rtlCol="0" anchor="ctr">
            <a:normAutofit/>
          </a:bodyPr>
          <a:lstStyle/>
          <a:p>
            <a:pPr indent="-228600" algn="l">
              <a:buFont typeface="Arial" panose="020B0604020202020204" pitchFamily="34" charset="0"/>
              <a:buChar char="•"/>
            </a:pPr>
            <a:r>
              <a:rPr lang="en-US" sz="2000" dirty="0">
                <a:solidFill>
                  <a:srgbClr val="000000"/>
                </a:solidFill>
              </a:rPr>
              <a:t>Amanda Aleong</a:t>
            </a:r>
          </a:p>
          <a:p>
            <a:pPr indent="-228600" algn="l">
              <a:buFont typeface="Arial" panose="020B0604020202020204" pitchFamily="34" charset="0"/>
              <a:buChar char="•"/>
            </a:pPr>
            <a:r>
              <a:rPr lang="en-US" sz="2000" dirty="0">
                <a:solidFill>
                  <a:srgbClr val="000000"/>
                </a:solidFill>
              </a:rPr>
              <a:t>Francis Cruz</a:t>
            </a:r>
          </a:p>
          <a:p>
            <a:pPr indent="-228600" algn="l">
              <a:buFont typeface="Arial" panose="020B0604020202020204" pitchFamily="34" charset="0"/>
              <a:buChar char="•"/>
            </a:pPr>
            <a:r>
              <a:rPr lang="en-US" sz="2000" dirty="0">
                <a:solidFill>
                  <a:srgbClr val="000000"/>
                </a:solidFill>
              </a:rPr>
              <a:t>Han Hu</a:t>
            </a:r>
          </a:p>
          <a:p>
            <a:pPr indent="-228600" algn="l">
              <a:buFont typeface="Arial" panose="020B0604020202020204" pitchFamily="34" charset="0"/>
              <a:buChar char="•"/>
            </a:pPr>
            <a:r>
              <a:rPr lang="en-US" sz="2000" dirty="0" err="1">
                <a:solidFill>
                  <a:srgbClr val="000000"/>
                </a:solidFill>
              </a:rPr>
              <a:t>Youngmok</a:t>
            </a:r>
            <a:r>
              <a:rPr lang="en-US" sz="2000" dirty="0">
                <a:solidFill>
                  <a:srgbClr val="000000"/>
                </a:solidFill>
              </a:rPr>
              <a:t> Ko</a:t>
            </a:r>
          </a:p>
          <a:p>
            <a:pPr indent="-228600" algn="l">
              <a:buFont typeface="Arial" panose="020B0604020202020204" pitchFamily="34" charset="0"/>
              <a:buChar char="•"/>
            </a:pPr>
            <a:r>
              <a:rPr lang="en-US" sz="2000" dirty="0">
                <a:solidFill>
                  <a:srgbClr val="000000"/>
                </a:solidFill>
              </a:rPr>
              <a:t>Hao Xing</a:t>
            </a:r>
          </a:p>
          <a:p>
            <a:pPr indent="-228600" algn="l">
              <a:buFont typeface="Arial" panose="020B0604020202020204" pitchFamily="34" charset="0"/>
              <a:buChar char="•"/>
            </a:pPr>
            <a:r>
              <a:rPr lang="en-US" sz="2000" dirty="0">
                <a:solidFill>
                  <a:srgbClr val="000000"/>
                </a:solidFill>
              </a:rPr>
              <a:t>Shi Yu</a:t>
            </a:r>
          </a:p>
          <a:p>
            <a:pPr indent="-228600" algn="l">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2365191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C3B7-97F7-4F38-90D3-8A242446FBF7}"/>
              </a:ext>
            </a:extLst>
          </p:cNvPr>
          <p:cNvSpPr>
            <a:spLocks noGrp="1"/>
          </p:cNvSpPr>
          <p:nvPr>
            <p:ph type="title"/>
          </p:nvPr>
        </p:nvSpPr>
        <p:spPr>
          <a:xfrm>
            <a:off x="838200" y="339725"/>
            <a:ext cx="10515600" cy="1325563"/>
          </a:xfrm>
        </p:spPr>
        <p:txBody>
          <a:bodyPr/>
          <a:lstStyle/>
          <a:p>
            <a:r>
              <a:rPr lang="en-CA" dirty="0"/>
              <a:t>Growing a Random Forest</a:t>
            </a:r>
          </a:p>
        </p:txBody>
      </p:sp>
      <p:sp>
        <p:nvSpPr>
          <p:cNvPr id="12" name="Footer Placeholder 3">
            <a:extLst>
              <a:ext uri="{FF2B5EF4-FFF2-40B4-BE49-F238E27FC236}">
                <a16:creationId xmlns:a16="http://schemas.microsoft.com/office/drawing/2014/main" id="{AA216195-87C1-48DD-BB99-CD9CE3DD0D56}"/>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b="1" dirty="0">
                <a:solidFill>
                  <a:schemeClr val="accent6">
                    <a:lumMod val="75000"/>
                  </a:schemeClr>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A0974626-D8C0-42CD-B342-303E4BB1C101}"/>
              </a:ext>
            </a:extLst>
          </p:cNvPr>
          <p:cNvSpPr>
            <a:spLocks noGrp="1"/>
          </p:cNvSpPr>
          <p:nvPr>
            <p:ph type="sldNum" sz="quarter" idx="12"/>
          </p:nvPr>
        </p:nvSpPr>
        <p:spPr/>
        <p:txBody>
          <a:bodyPr/>
          <a:lstStyle/>
          <a:p>
            <a:fld id="{B3262E0A-215D-486A-A592-BFF960BA120B}" type="slidenum">
              <a:rPr lang="en-CA" smtClean="0"/>
              <a:t>10</a:t>
            </a:fld>
            <a:endParaRPr lang="en-CA"/>
          </a:p>
        </p:txBody>
      </p:sp>
      <p:graphicFrame>
        <p:nvGraphicFramePr>
          <p:cNvPr id="17" name="Table 16">
            <a:extLst>
              <a:ext uri="{FF2B5EF4-FFF2-40B4-BE49-F238E27FC236}">
                <a16:creationId xmlns:a16="http://schemas.microsoft.com/office/drawing/2014/main" id="{53E4942E-E8E6-4507-8F4A-E9D9D9D969AF}"/>
              </a:ext>
            </a:extLst>
          </p:cNvPr>
          <p:cNvGraphicFramePr>
            <a:graphicFrameLocks noGrp="1"/>
          </p:cNvGraphicFramePr>
          <p:nvPr>
            <p:extLst>
              <p:ext uri="{D42A27DB-BD31-4B8C-83A1-F6EECF244321}">
                <p14:modId xmlns:p14="http://schemas.microsoft.com/office/powerpoint/2010/main" val="1569955332"/>
              </p:ext>
            </p:extLst>
          </p:nvPr>
        </p:nvGraphicFramePr>
        <p:xfrm>
          <a:off x="2355478" y="1409539"/>
          <a:ext cx="1936754" cy="1407272"/>
        </p:xfrm>
        <a:graphic>
          <a:graphicData uri="http://schemas.openxmlformats.org/drawingml/2006/table">
            <a:tbl>
              <a:tblPr firstRow="1" bandRow="1">
                <a:tableStyleId>{5940675A-B579-460E-94D1-54222C63F5DA}</a:tableStyleId>
              </a:tblPr>
              <a:tblGrid>
                <a:gridCol w="808592">
                  <a:extLst>
                    <a:ext uri="{9D8B030D-6E8A-4147-A177-3AD203B41FA5}">
                      <a16:colId xmlns:a16="http://schemas.microsoft.com/office/drawing/2014/main" val="3762919510"/>
                    </a:ext>
                  </a:extLst>
                </a:gridCol>
                <a:gridCol w="581024">
                  <a:extLst>
                    <a:ext uri="{9D8B030D-6E8A-4147-A177-3AD203B41FA5}">
                      <a16:colId xmlns:a16="http://schemas.microsoft.com/office/drawing/2014/main" val="1358250890"/>
                    </a:ext>
                  </a:extLst>
                </a:gridCol>
                <a:gridCol w="547138">
                  <a:extLst>
                    <a:ext uri="{9D8B030D-6E8A-4147-A177-3AD203B41FA5}">
                      <a16:colId xmlns:a16="http://schemas.microsoft.com/office/drawing/2014/main" val="1653767843"/>
                    </a:ext>
                  </a:extLst>
                </a:gridCol>
              </a:tblGrid>
              <a:tr h="351818">
                <a:tc>
                  <a:txBody>
                    <a:bodyPr/>
                    <a:lstStyle/>
                    <a:p>
                      <a:r>
                        <a:rPr lang="en-CA" sz="1400" dirty="0"/>
                        <a:t>Sample#</a:t>
                      </a:r>
                    </a:p>
                  </a:txBody>
                  <a:tcPr/>
                </a:tc>
                <a:tc>
                  <a:txBody>
                    <a:bodyPr/>
                    <a:lstStyle/>
                    <a:p>
                      <a:r>
                        <a:rPr lang="en-CA" sz="1400" dirty="0"/>
                        <a:t>F1</a:t>
                      </a:r>
                    </a:p>
                  </a:txBody>
                  <a:tcPr>
                    <a:solidFill>
                      <a:srgbClr val="E1C2A3"/>
                    </a:solidFill>
                  </a:tcPr>
                </a:tc>
                <a:tc>
                  <a:txBody>
                    <a:bodyPr/>
                    <a:lstStyle/>
                    <a:p>
                      <a:r>
                        <a:rPr lang="en-CA" sz="1400" dirty="0"/>
                        <a:t>F3</a:t>
                      </a:r>
                    </a:p>
                  </a:txBody>
                  <a:tcPr>
                    <a:solidFill>
                      <a:srgbClr val="E1C2A3"/>
                    </a:solidFill>
                  </a:tcPr>
                </a:tc>
                <a:extLst>
                  <a:ext uri="{0D108BD9-81ED-4DB2-BD59-A6C34878D82A}">
                    <a16:rowId xmlns:a16="http://schemas.microsoft.com/office/drawing/2014/main" val="3362122464"/>
                  </a:ext>
                </a:extLst>
              </a:tr>
              <a:tr h="351818">
                <a:tc>
                  <a:txBody>
                    <a:bodyPr/>
                    <a:lstStyle/>
                    <a:p>
                      <a:r>
                        <a:rPr lang="en-CA" sz="1400" dirty="0"/>
                        <a:t>1</a:t>
                      </a:r>
                    </a:p>
                  </a:txBody>
                  <a:tcPr>
                    <a:solidFill>
                      <a:srgbClr val="F3E6D9"/>
                    </a:solidFill>
                  </a:tcPr>
                </a:tc>
                <a:tc>
                  <a:txBody>
                    <a:bodyPr/>
                    <a:lstStyle/>
                    <a:p>
                      <a:endParaRPr lang="en-CA" sz="1400" dirty="0"/>
                    </a:p>
                  </a:txBody>
                  <a:tcPr>
                    <a:solidFill>
                      <a:srgbClr val="E1C2A3"/>
                    </a:solidFill>
                  </a:tcPr>
                </a:tc>
                <a:tc>
                  <a:txBody>
                    <a:bodyPr/>
                    <a:lstStyle/>
                    <a:p>
                      <a:endParaRPr lang="en-CA" sz="1400" dirty="0"/>
                    </a:p>
                  </a:txBody>
                  <a:tcPr>
                    <a:solidFill>
                      <a:srgbClr val="E1C2A3"/>
                    </a:solidFill>
                  </a:tcPr>
                </a:tc>
                <a:extLst>
                  <a:ext uri="{0D108BD9-81ED-4DB2-BD59-A6C34878D82A}">
                    <a16:rowId xmlns:a16="http://schemas.microsoft.com/office/drawing/2014/main" val="422370711"/>
                  </a:ext>
                </a:extLst>
              </a:tr>
              <a:tr h="351818">
                <a:tc>
                  <a:txBody>
                    <a:bodyPr/>
                    <a:lstStyle/>
                    <a:p>
                      <a:r>
                        <a:rPr lang="en-CA" sz="1400" dirty="0"/>
                        <a:t>2</a:t>
                      </a:r>
                    </a:p>
                  </a:txBody>
                  <a:tcPr>
                    <a:solidFill>
                      <a:srgbClr val="F3E6D9"/>
                    </a:solidFill>
                  </a:tcPr>
                </a:tc>
                <a:tc>
                  <a:txBody>
                    <a:bodyPr/>
                    <a:lstStyle/>
                    <a:p>
                      <a:endParaRPr lang="en-CA" sz="1400"/>
                    </a:p>
                  </a:txBody>
                  <a:tcPr>
                    <a:solidFill>
                      <a:srgbClr val="E1C2A3"/>
                    </a:solidFill>
                  </a:tcPr>
                </a:tc>
                <a:tc>
                  <a:txBody>
                    <a:bodyPr/>
                    <a:lstStyle/>
                    <a:p>
                      <a:endParaRPr lang="en-CA" sz="1400" dirty="0"/>
                    </a:p>
                  </a:txBody>
                  <a:tcPr>
                    <a:solidFill>
                      <a:srgbClr val="E1C2A3"/>
                    </a:solidFill>
                  </a:tcPr>
                </a:tc>
                <a:extLst>
                  <a:ext uri="{0D108BD9-81ED-4DB2-BD59-A6C34878D82A}">
                    <a16:rowId xmlns:a16="http://schemas.microsoft.com/office/drawing/2014/main" val="2360090756"/>
                  </a:ext>
                </a:extLst>
              </a:tr>
              <a:tr h="351818">
                <a:tc>
                  <a:txBody>
                    <a:bodyPr/>
                    <a:lstStyle/>
                    <a:p>
                      <a:r>
                        <a:rPr lang="en-CA" sz="1400" dirty="0"/>
                        <a:t>4</a:t>
                      </a:r>
                    </a:p>
                  </a:txBody>
                  <a:tcPr>
                    <a:solidFill>
                      <a:srgbClr val="F3E6D9"/>
                    </a:solidFill>
                  </a:tcPr>
                </a:tc>
                <a:tc>
                  <a:txBody>
                    <a:bodyPr/>
                    <a:lstStyle/>
                    <a:p>
                      <a:endParaRPr lang="en-CA" sz="1400" dirty="0"/>
                    </a:p>
                  </a:txBody>
                  <a:tcPr>
                    <a:solidFill>
                      <a:srgbClr val="E1C2A3"/>
                    </a:solidFill>
                  </a:tcPr>
                </a:tc>
                <a:tc>
                  <a:txBody>
                    <a:bodyPr/>
                    <a:lstStyle/>
                    <a:p>
                      <a:endParaRPr lang="en-CA" sz="1400" dirty="0"/>
                    </a:p>
                  </a:txBody>
                  <a:tcPr>
                    <a:solidFill>
                      <a:srgbClr val="E1C2A3"/>
                    </a:solidFill>
                  </a:tcPr>
                </a:tc>
                <a:extLst>
                  <a:ext uri="{0D108BD9-81ED-4DB2-BD59-A6C34878D82A}">
                    <a16:rowId xmlns:a16="http://schemas.microsoft.com/office/drawing/2014/main" val="3019649604"/>
                  </a:ext>
                </a:extLst>
              </a:tr>
            </a:tbl>
          </a:graphicData>
        </a:graphic>
      </p:graphicFrame>
      <p:sp>
        <p:nvSpPr>
          <p:cNvPr id="18" name="TextBox 17">
            <a:extLst>
              <a:ext uri="{FF2B5EF4-FFF2-40B4-BE49-F238E27FC236}">
                <a16:creationId xmlns:a16="http://schemas.microsoft.com/office/drawing/2014/main" id="{D6C0790D-95FA-4538-B214-C897BFE198D1}"/>
              </a:ext>
            </a:extLst>
          </p:cNvPr>
          <p:cNvSpPr txBox="1"/>
          <p:nvPr/>
        </p:nvSpPr>
        <p:spPr>
          <a:xfrm>
            <a:off x="1729057" y="1985054"/>
            <a:ext cx="603259" cy="369332"/>
          </a:xfrm>
          <a:prstGeom prst="rect">
            <a:avLst/>
          </a:prstGeom>
          <a:noFill/>
        </p:spPr>
        <p:txBody>
          <a:bodyPr wrap="square" rtlCol="0">
            <a:spAutoFit/>
          </a:bodyPr>
          <a:lstStyle/>
          <a:p>
            <a:r>
              <a:rPr lang="en-CA" dirty="0"/>
              <a:t>n1</a:t>
            </a:r>
          </a:p>
        </p:txBody>
      </p:sp>
      <p:graphicFrame>
        <p:nvGraphicFramePr>
          <p:cNvPr id="19" name="Table 18">
            <a:extLst>
              <a:ext uri="{FF2B5EF4-FFF2-40B4-BE49-F238E27FC236}">
                <a16:creationId xmlns:a16="http://schemas.microsoft.com/office/drawing/2014/main" id="{0D89F856-F45C-4DF4-A6BE-6C28B4371790}"/>
              </a:ext>
            </a:extLst>
          </p:cNvPr>
          <p:cNvGraphicFramePr>
            <a:graphicFrameLocks noGrp="1"/>
          </p:cNvGraphicFramePr>
          <p:nvPr>
            <p:extLst>
              <p:ext uri="{D42A27DB-BD31-4B8C-83A1-F6EECF244321}">
                <p14:modId xmlns:p14="http://schemas.microsoft.com/office/powerpoint/2010/main" val="4182381736"/>
              </p:ext>
            </p:extLst>
          </p:nvPr>
        </p:nvGraphicFramePr>
        <p:xfrm>
          <a:off x="3801447" y="3156976"/>
          <a:ext cx="1936754" cy="1407272"/>
        </p:xfrm>
        <a:graphic>
          <a:graphicData uri="http://schemas.openxmlformats.org/drawingml/2006/table">
            <a:tbl>
              <a:tblPr firstRow="1" bandRow="1">
                <a:tableStyleId>{5940675A-B579-460E-94D1-54222C63F5DA}</a:tableStyleId>
              </a:tblPr>
              <a:tblGrid>
                <a:gridCol w="808592">
                  <a:extLst>
                    <a:ext uri="{9D8B030D-6E8A-4147-A177-3AD203B41FA5}">
                      <a16:colId xmlns:a16="http://schemas.microsoft.com/office/drawing/2014/main" val="3762919510"/>
                    </a:ext>
                  </a:extLst>
                </a:gridCol>
                <a:gridCol w="581024">
                  <a:extLst>
                    <a:ext uri="{9D8B030D-6E8A-4147-A177-3AD203B41FA5}">
                      <a16:colId xmlns:a16="http://schemas.microsoft.com/office/drawing/2014/main" val="1358250890"/>
                    </a:ext>
                  </a:extLst>
                </a:gridCol>
                <a:gridCol w="547138">
                  <a:extLst>
                    <a:ext uri="{9D8B030D-6E8A-4147-A177-3AD203B41FA5}">
                      <a16:colId xmlns:a16="http://schemas.microsoft.com/office/drawing/2014/main" val="1653767843"/>
                    </a:ext>
                  </a:extLst>
                </a:gridCol>
              </a:tblGrid>
              <a:tr h="351818">
                <a:tc>
                  <a:txBody>
                    <a:bodyPr/>
                    <a:lstStyle/>
                    <a:p>
                      <a:r>
                        <a:rPr lang="en-CA" sz="1400" dirty="0"/>
                        <a:t>Sample#</a:t>
                      </a:r>
                    </a:p>
                  </a:txBody>
                  <a:tcPr/>
                </a:tc>
                <a:tc>
                  <a:txBody>
                    <a:bodyPr/>
                    <a:lstStyle/>
                    <a:p>
                      <a:r>
                        <a:rPr lang="en-CA" sz="1400" dirty="0"/>
                        <a:t>F1</a:t>
                      </a:r>
                    </a:p>
                  </a:txBody>
                  <a:tcPr>
                    <a:solidFill>
                      <a:srgbClr val="E1C2A3"/>
                    </a:solidFill>
                  </a:tcPr>
                </a:tc>
                <a:tc>
                  <a:txBody>
                    <a:bodyPr/>
                    <a:lstStyle/>
                    <a:p>
                      <a:r>
                        <a:rPr lang="en-CA" sz="1400" dirty="0"/>
                        <a:t>F2</a:t>
                      </a:r>
                    </a:p>
                  </a:txBody>
                  <a:tcPr>
                    <a:solidFill>
                      <a:srgbClr val="E1C2A3"/>
                    </a:solidFill>
                  </a:tcPr>
                </a:tc>
                <a:extLst>
                  <a:ext uri="{0D108BD9-81ED-4DB2-BD59-A6C34878D82A}">
                    <a16:rowId xmlns:a16="http://schemas.microsoft.com/office/drawing/2014/main" val="3362122464"/>
                  </a:ext>
                </a:extLst>
              </a:tr>
              <a:tr h="351818">
                <a:tc>
                  <a:txBody>
                    <a:bodyPr/>
                    <a:lstStyle/>
                    <a:p>
                      <a:r>
                        <a:rPr lang="en-CA" sz="1400" dirty="0"/>
                        <a:t>2</a:t>
                      </a:r>
                    </a:p>
                  </a:txBody>
                  <a:tcPr>
                    <a:solidFill>
                      <a:srgbClr val="F3E6D9"/>
                    </a:solidFill>
                  </a:tcPr>
                </a:tc>
                <a:tc>
                  <a:txBody>
                    <a:bodyPr/>
                    <a:lstStyle/>
                    <a:p>
                      <a:endParaRPr lang="en-CA" sz="1400" dirty="0"/>
                    </a:p>
                  </a:txBody>
                  <a:tcPr>
                    <a:solidFill>
                      <a:srgbClr val="E1C2A3"/>
                    </a:solidFill>
                  </a:tcPr>
                </a:tc>
                <a:tc>
                  <a:txBody>
                    <a:bodyPr/>
                    <a:lstStyle/>
                    <a:p>
                      <a:endParaRPr lang="en-CA" sz="1400" dirty="0"/>
                    </a:p>
                  </a:txBody>
                  <a:tcPr>
                    <a:solidFill>
                      <a:srgbClr val="E1C2A3"/>
                    </a:solidFill>
                  </a:tcPr>
                </a:tc>
                <a:extLst>
                  <a:ext uri="{0D108BD9-81ED-4DB2-BD59-A6C34878D82A}">
                    <a16:rowId xmlns:a16="http://schemas.microsoft.com/office/drawing/2014/main" val="422370711"/>
                  </a:ext>
                </a:extLst>
              </a:tr>
              <a:tr h="351818">
                <a:tc>
                  <a:txBody>
                    <a:bodyPr/>
                    <a:lstStyle/>
                    <a:p>
                      <a:r>
                        <a:rPr lang="en-CA" sz="1400" dirty="0"/>
                        <a:t>4</a:t>
                      </a:r>
                    </a:p>
                  </a:txBody>
                  <a:tcPr>
                    <a:solidFill>
                      <a:srgbClr val="F3E6D9"/>
                    </a:solidFill>
                  </a:tcPr>
                </a:tc>
                <a:tc>
                  <a:txBody>
                    <a:bodyPr/>
                    <a:lstStyle/>
                    <a:p>
                      <a:endParaRPr lang="en-CA" sz="1400"/>
                    </a:p>
                  </a:txBody>
                  <a:tcPr>
                    <a:solidFill>
                      <a:srgbClr val="E1C2A3"/>
                    </a:solidFill>
                  </a:tcPr>
                </a:tc>
                <a:tc>
                  <a:txBody>
                    <a:bodyPr/>
                    <a:lstStyle/>
                    <a:p>
                      <a:endParaRPr lang="en-CA" sz="1400" dirty="0"/>
                    </a:p>
                  </a:txBody>
                  <a:tcPr>
                    <a:solidFill>
                      <a:srgbClr val="E1C2A3"/>
                    </a:solidFill>
                  </a:tcPr>
                </a:tc>
                <a:extLst>
                  <a:ext uri="{0D108BD9-81ED-4DB2-BD59-A6C34878D82A}">
                    <a16:rowId xmlns:a16="http://schemas.microsoft.com/office/drawing/2014/main" val="2360090756"/>
                  </a:ext>
                </a:extLst>
              </a:tr>
              <a:tr h="351818">
                <a:tc>
                  <a:txBody>
                    <a:bodyPr/>
                    <a:lstStyle/>
                    <a:p>
                      <a:r>
                        <a:rPr lang="en-CA" sz="1400" dirty="0"/>
                        <a:t>5</a:t>
                      </a:r>
                    </a:p>
                  </a:txBody>
                  <a:tcPr>
                    <a:solidFill>
                      <a:srgbClr val="F3E6D9"/>
                    </a:solidFill>
                  </a:tcPr>
                </a:tc>
                <a:tc>
                  <a:txBody>
                    <a:bodyPr/>
                    <a:lstStyle/>
                    <a:p>
                      <a:endParaRPr lang="en-CA" sz="1400" dirty="0"/>
                    </a:p>
                  </a:txBody>
                  <a:tcPr>
                    <a:solidFill>
                      <a:srgbClr val="E1C2A3"/>
                    </a:solidFill>
                  </a:tcPr>
                </a:tc>
                <a:tc>
                  <a:txBody>
                    <a:bodyPr/>
                    <a:lstStyle/>
                    <a:p>
                      <a:endParaRPr lang="en-CA" sz="1400" dirty="0"/>
                    </a:p>
                  </a:txBody>
                  <a:tcPr>
                    <a:solidFill>
                      <a:srgbClr val="E1C2A3"/>
                    </a:solidFill>
                  </a:tcPr>
                </a:tc>
                <a:extLst>
                  <a:ext uri="{0D108BD9-81ED-4DB2-BD59-A6C34878D82A}">
                    <a16:rowId xmlns:a16="http://schemas.microsoft.com/office/drawing/2014/main" val="3019649604"/>
                  </a:ext>
                </a:extLst>
              </a:tr>
            </a:tbl>
          </a:graphicData>
        </a:graphic>
      </p:graphicFrame>
      <p:graphicFrame>
        <p:nvGraphicFramePr>
          <p:cNvPr id="22" name="Table 21">
            <a:extLst>
              <a:ext uri="{FF2B5EF4-FFF2-40B4-BE49-F238E27FC236}">
                <a16:creationId xmlns:a16="http://schemas.microsoft.com/office/drawing/2014/main" id="{D232D4A4-2DFC-4A20-B2E1-2E05833F1180}"/>
              </a:ext>
            </a:extLst>
          </p:cNvPr>
          <p:cNvGraphicFramePr>
            <a:graphicFrameLocks noGrp="1"/>
          </p:cNvGraphicFramePr>
          <p:nvPr>
            <p:extLst>
              <p:ext uri="{D42A27DB-BD31-4B8C-83A1-F6EECF244321}">
                <p14:modId xmlns:p14="http://schemas.microsoft.com/office/powerpoint/2010/main" val="343655355"/>
              </p:ext>
            </p:extLst>
          </p:nvPr>
        </p:nvGraphicFramePr>
        <p:xfrm>
          <a:off x="5209808" y="4932154"/>
          <a:ext cx="1936754" cy="1407272"/>
        </p:xfrm>
        <a:graphic>
          <a:graphicData uri="http://schemas.openxmlformats.org/drawingml/2006/table">
            <a:tbl>
              <a:tblPr firstRow="1" bandRow="1">
                <a:tableStyleId>{5940675A-B579-460E-94D1-54222C63F5DA}</a:tableStyleId>
              </a:tblPr>
              <a:tblGrid>
                <a:gridCol w="808592">
                  <a:extLst>
                    <a:ext uri="{9D8B030D-6E8A-4147-A177-3AD203B41FA5}">
                      <a16:colId xmlns:a16="http://schemas.microsoft.com/office/drawing/2014/main" val="3762919510"/>
                    </a:ext>
                  </a:extLst>
                </a:gridCol>
                <a:gridCol w="581024">
                  <a:extLst>
                    <a:ext uri="{9D8B030D-6E8A-4147-A177-3AD203B41FA5}">
                      <a16:colId xmlns:a16="http://schemas.microsoft.com/office/drawing/2014/main" val="1358250890"/>
                    </a:ext>
                  </a:extLst>
                </a:gridCol>
                <a:gridCol w="547138">
                  <a:extLst>
                    <a:ext uri="{9D8B030D-6E8A-4147-A177-3AD203B41FA5}">
                      <a16:colId xmlns:a16="http://schemas.microsoft.com/office/drawing/2014/main" val="1653767843"/>
                    </a:ext>
                  </a:extLst>
                </a:gridCol>
              </a:tblGrid>
              <a:tr h="351818">
                <a:tc>
                  <a:txBody>
                    <a:bodyPr/>
                    <a:lstStyle/>
                    <a:p>
                      <a:r>
                        <a:rPr lang="en-CA" sz="1400" dirty="0"/>
                        <a:t>Sample#</a:t>
                      </a:r>
                    </a:p>
                  </a:txBody>
                  <a:tcPr/>
                </a:tc>
                <a:tc>
                  <a:txBody>
                    <a:bodyPr/>
                    <a:lstStyle/>
                    <a:p>
                      <a:r>
                        <a:rPr lang="en-CA" sz="1400" dirty="0"/>
                        <a:t>F2</a:t>
                      </a:r>
                    </a:p>
                  </a:txBody>
                  <a:tcPr>
                    <a:solidFill>
                      <a:srgbClr val="E1C2A3"/>
                    </a:solidFill>
                  </a:tcPr>
                </a:tc>
                <a:tc>
                  <a:txBody>
                    <a:bodyPr/>
                    <a:lstStyle/>
                    <a:p>
                      <a:r>
                        <a:rPr lang="en-CA" sz="1400" dirty="0"/>
                        <a:t>F3</a:t>
                      </a:r>
                    </a:p>
                  </a:txBody>
                  <a:tcPr>
                    <a:solidFill>
                      <a:srgbClr val="E1C2A3"/>
                    </a:solidFill>
                  </a:tcPr>
                </a:tc>
                <a:extLst>
                  <a:ext uri="{0D108BD9-81ED-4DB2-BD59-A6C34878D82A}">
                    <a16:rowId xmlns:a16="http://schemas.microsoft.com/office/drawing/2014/main" val="3362122464"/>
                  </a:ext>
                </a:extLst>
              </a:tr>
              <a:tr h="351818">
                <a:tc>
                  <a:txBody>
                    <a:bodyPr/>
                    <a:lstStyle/>
                    <a:p>
                      <a:r>
                        <a:rPr lang="en-CA" sz="1400" dirty="0"/>
                        <a:t>2</a:t>
                      </a:r>
                    </a:p>
                  </a:txBody>
                  <a:tcPr>
                    <a:solidFill>
                      <a:srgbClr val="F3E6D9"/>
                    </a:solidFill>
                  </a:tcPr>
                </a:tc>
                <a:tc>
                  <a:txBody>
                    <a:bodyPr/>
                    <a:lstStyle/>
                    <a:p>
                      <a:endParaRPr lang="en-CA" sz="1400" dirty="0"/>
                    </a:p>
                  </a:txBody>
                  <a:tcPr>
                    <a:solidFill>
                      <a:srgbClr val="E1C2A3"/>
                    </a:solidFill>
                  </a:tcPr>
                </a:tc>
                <a:tc>
                  <a:txBody>
                    <a:bodyPr/>
                    <a:lstStyle/>
                    <a:p>
                      <a:endParaRPr lang="en-CA" sz="1400" dirty="0"/>
                    </a:p>
                  </a:txBody>
                  <a:tcPr>
                    <a:solidFill>
                      <a:srgbClr val="E1C2A3"/>
                    </a:solidFill>
                  </a:tcPr>
                </a:tc>
                <a:extLst>
                  <a:ext uri="{0D108BD9-81ED-4DB2-BD59-A6C34878D82A}">
                    <a16:rowId xmlns:a16="http://schemas.microsoft.com/office/drawing/2014/main" val="422370711"/>
                  </a:ext>
                </a:extLst>
              </a:tr>
              <a:tr h="351818">
                <a:tc>
                  <a:txBody>
                    <a:bodyPr/>
                    <a:lstStyle/>
                    <a:p>
                      <a:r>
                        <a:rPr lang="en-CA" sz="1400" dirty="0"/>
                        <a:t>3</a:t>
                      </a:r>
                    </a:p>
                  </a:txBody>
                  <a:tcPr>
                    <a:solidFill>
                      <a:srgbClr val="F3E6D9"/>
                    </a:solidFill>
                  </a:tcPr>
                </a:tc>
                <a:tc>
                  <a:txBody>
                    <a:bodyPr/>
                    <a:lstStyle/>
                    <a:p>
                      <a:endParaRPr lang="en-CA" sz="1400"/>
                    </a:p>
                  </a:txBody>
                  <a:tcPr>
                    <a:solidFill>
                      <a:srgbClr val="E1C2A3"/>
                    </a:solidFill>
                  </a:tcPr>
                </a:tc>
                <a:tc>
                  <a:txBody>
                    <a:bodyPr/>
                    <a:lstStyle/>
                    <a:p>
                      <a:endParaRPr lang="en-CA" sz="1400" dirty="0"/>
                    </a:p>
                  </a:txBody>
                  <a:tcPr>
                    <a:solidFill>
                      <a:srgbClr val="E1C2A3"/>
                    </a:solidFill>
                  </a:tcPr>
                </a:tc>
                <a:extLst>
                  <a:ext uri="{0D108BD9-81ED-4DB2-BD59-A6C34878D82A}">
                    <a16:rowId xmlns:a16="http://schemas.microsoft.com/office/drawing/2014/main" val="2360090756"/>
                  </a:ext>
                </a:extLst>
              </a:tr>
              <a:tr h="351818">
                <a:tc>
                  <a:txBody>
                    <a:bodyPr/>
                    <a:lstStyle/>
                    <a:p>
                      <a:r>
                        <a:rPr lang="en-CA" sz="1400" dirty="0"/>
                        <a:t>4</a:t>
                      </a:r>
                    </a:p>
                  </a:txBody>
                  <a:tcPr>
                    <a:solidFill>
                      <a:srgbClr val="F3E6D9"/>
                    </a:solidFill>
                  </a:tcPr>
                </a:tc>
                <a:tc>
                  <a:txBody>
                    <a:bodyPr/>
                    <a:lstStyle/>
                    <a:p>
                      <a:endParaRPr lang="en-CA" sz="1400" dirty="0"/>
                    </a:p>
                  </a:txBody>
                  <a:tcPr>
                    <a:solidFill>
                      <a:srgbClr val="E1C2A3"/>
                    </a:solidFill>
                  </a:tcPr>
                </a:tc>
                <a:tc>
                  <a:txBody>
                    <a:bodyPr/>
                    <a:lstStyle/>
                    <a:p>
                      <a:endParaRPr lang="en-CA" sz="1400" dirty="0"/>
                    </a:p>
                  </a:txBody>
                  <a:tcPr>
                    <a:solidFill>
                      <a:srgbClr val="E1C2A3"/>
                    </a:solidFill>
                  </a:tcPr>
                </a:tc>
                <a:extLst>
                  <a:ext uri="{0D108BD9-81ED-4DB2-BD59-A6C34878D82A}">
                    <a16:rowId xmlns:a16="http://schemas.microsoft.com/office/drawing/2014/main" val="3019649604"/>
                  </a:ext>
                </a:extLst>
              </a:tr>
            </a:tbl>
          </a:graphicData>
        </a:graphic>
      </p:graphicFrame>
      <p:sp>
        <p:nvSpPr>
          <p:cNvPr id="25" name="TextBox 24">
            <a:extLst>
              <a:ext uri="{FF2B5EF4-FFF2-40B4-BE49-F238E27FC236}">
                <a16:creationId xmlns:a16="http://schemas.microsoft.com/office/drawing/2014/main" id="{4AAE75A7-29C2-4213-B43F-CF1CC25DE3F7}"/>
              </a:ext>
            </a:extLst>
          </p:cNvPr>
          <p:cNvSpPr txBox="1"/>
          <p:nvPr/>
        </p:nvSpPr>
        <p:spPr>
          <a:xfrm>
            <a:off x="3106373" y="3748957"/>
            <a:ext cx="603259" cy="369332"/>
          </a:xfrm>
          <a:prstGeom prst="rect">
            <a:avLst/>
          </a:prstGeom>
          <a:noFill/>
        </p:spPr>
        <p:txBody>
          <a:bodyPr wrap="square" rtlCol="0">
            <a:spAutoFit/>
          </a:bodyPr>
          <a:lstStyle/>
          <a:p>
            <a:r>
              <a:rPr lang="en-CA" dirty="0"/>
              <a:t>n2</a:t>
            </a:r>
          </a:p>
        </p:txBody>
      </p:sp>
      <p:sp>
        <p:nvSpPr>
          <p:cNvPr id="27" name="TextBox 26">
            <a:extLst>
              <a:ext uri="{FF2B5EF4-FFF2-40B4-BE49-F238E27FC236}">
                <a16:creationId xmlns:a16="http://schemas.microsoft.com/office/drawing/2014/main" id="{EDE656A4-D96A-4160-8F47-D2EB2AAB4885}"/>
              </a:ext>
            </a:extLst>
          </p:cNvPr>
          <p:cNvSpPr txBox="1"/>
          <p:nvPr/>
        </p:nvSpPr>
        <p:spPr>
          <a:xfrm>
            <a:off x="4463674" y="5409193"/>
            <a:ext cx="603259" cy="369332"/>
          </a:xfrm>
          <a:prstGeom prst="rect">
            <a:avLst/>
          </a:prstGeom>
          <a:noFill/>
        </p:spPr>
        <p:txBody>
          <a:bodyPr wrap="square" rtlCol="0">
            <a:spAutoFit/>
          </a:bodyPr>
          <a:lstStyle/>
          <a:p>
            <a:r>
              <a:rPr lang="en-CA" dirty="0"/>
              <a:t>n3</a:t>
            </a:r>
          </a:p>
        </p:txBody>
      </p:sp>
      <p:sp>
        <p:nvSpPr>
          <p:cNvPr id="4" name="Oval 3">
            <a:extLst>
              <a:ext uri="{FF2B5EF4-FFF2-40B4-BE49-F238E27FC236}">
                <a16:creationId xmlns:a16="http://schemas.microsoft.com/office/drawing/2014/main" id="{B8A9853E-07EF-441D-8C03-EAC923662AE3}"/>
              </a:ext>
            </a:extLst>
          </p:cNvPr>
          <p:cNvSpPr/>
          <p:nvPr/>
        </p:nvSpPr>
        <p:spPr>
          <a:xfrm>
            <a:off x="5009783" y="1955296"/>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a:extLst>
              <a:ext uri="{FF2B5EF4-FFF2-40B4-BE49-F238E27FC236}">
                <a16:creationId xmlns:a16="http://schemas.microsoft.com/office/drawing/2014/main" id="{5763F539-3446-4753-8B1A-704F62C3B49F}"/>
              </a:ext>
            </a:extLst>
          </p:cNvPr>
          <p:cNvSpPr/>
          <p:nvPr/>
        </p:nvSpPr>
        <p:spPr>
          <a:xfrm>
            <a:off x="5759083" y="1586636"/>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a:extLst>
              <a:ext uri="{FF2B5EF4-FFF2-40B4-BE49-F238E27FC236}">
                <a16:creationId xmlns:a16="http://schemas.microsoft.com/office/drawing/2014/main" id="{1A4724A3-203F-4ACA-B84B-A30F50D6407C}"/>
              </a:ext>
            </a:extLst>
          </p:cNvPr>
          <p:cNvSpPr/>
          <p:nvPr/>
        </p:nvSpPr>
        <p:spPr>
          <a:xfrm>
            <a:off x="5759083" y="2231535"/>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087EFF89-BDC2-42D5-AF10-BF982CAFB12B}"/>
              </a:ext>
            </a:extLst>
          </p:cNvPr>
          <p:cNvSpPr/>
          <p:nvPr/>
        </p:nvSpPr>
        <p:spPr>
          <a:xfrm>
            <a:off x="6635383" y="1337758"/>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61E7AE2A-B2B9-40BC-9D40-46BFCBD6CD6D}"/>
              </a:ext>
            </a:extLst>
          </p:cNvPr>
          <p:cNvSpPr/>
          <p:nvPr/>
        </p:nvSpPr>
        <p:spPr>
          <a:xfrm>
            <a:off x="6683012" y="1865977"/>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Arrow Connector 8">
            <a:extLst>
              <a:ext uri="{FF2B5EF4-FFF2-40B4-BE49-F238E27FC236}">
                <a16:creationId xmlns:a16="http://schemas.microsoft.com/office/drawing/2014/main" id="{E9CE9B24-65A0-4674-8B16-ABF1CE1BAABD}"/>
              </a:ext>
            </a:extLst>
          </p:cNvPr>
          <p:cNvCxnSpPr>
            <a:stCxn id="4" idx="6"/>
            <a:endCxn id="28" idx="2"/>
          </p:cNvCxnSpPr>
          <p:nvPr/>
        </p:nvCxnSpPr>
        <p:spPr>
          <a:xfrm flipV="1">
            <a:off x="5473333" y="1761261"/>
            <a:ext cx="285750" cy="368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42F1537-DF63-4BD0-9C86-488C21760126}"/>
              </a:ext>
            </a:extLst>
          </p:cNvPr>
          <p:cNvCxnSpPr>
            <a:cxnSpLocks/>
            <a:stCxn id="4" idx="6"/>
            <a:endCxn id="29" idx="2"/>
          </p:cNvCxnSpPr>
          <p:nvPr/>
        </p:nvCxnSpPr>
        <p:spPr>
          <a:xfrm>
            <a:off x="5473333" y="2129921"/>
            <a:ext cx="285750" cy="276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E1D3CB-DD83-488C-8E8E-0F5032C41CF4}"/>
              </a:ext>
            </a:extLst>
          </p:cNvPr>
          <p:cNvCxnSpPr>
            <a:cxnSpLocks/>
            <a:stCxn id="28" idx="6"/>
            <a:endCxn id="30" idx="2"/>
          </p:cNvCxnSpPr>
          <p:nvPr/>
        </p:nvCxnSpPr>
        <p:spPr>
          <a:xfrm flipV="1">
            <a:off x="6222633" y="1512383"/>
            <a:ext cx="412750" cy="248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B324C2E-0868-40E8-A021-AEF9EFD39075}"/>
              </a:ext>
            </a:extLst>
          </p:cNvPr>
          <p:cNvCxnSpPr>
            <a:cxnSpLocks/>
            <a:stCxn id="28" idx="6"/>
            <a:endCxn id="31" idx="2"/>
          </p:cNvCxnSpPr>
          <p:nvPr/>
        </p:nvCxnSpPr>
        <p:spPr>
          <a:xfrm>
            <a:off x="6222633" y="1761261"/>
            <a:ext cx="460379" cy="279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161778-BA67-4730-9998-20065E84CD38}"/>
              </a:ext>
            </a:extLst>
          </p:cNvPr>
          <p:cNvSpPr/>
          <p:nvPr/>
        </p:nvSpPr>
        <p:spPr>
          <a:xfrm>
            <a:off x="6469442" y="3584373"/>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1D3B6D71-3215-4E83-A969-D6D45096D1B8}"/>
              </a:ext>
            </a:extLst>
          </p:cNvPr>
          <p:cNvSpPr/>
          <p:nvPr/>
        </p:nvSpPr>
        <p:spPr>
          <a:xfrm>
            <a:off x="7218742" y="3215713"/>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5C459933-5CDB-4F4F-A31A-24BE90CD5504}"/>
              </a:ext>
            </a:extLst>
          </p:cNvPr>
          <p:cNvSpPr/>
          <p:nvPr/>
        </p:nvSpPr>
        <p:spPr>
          <a:xfrm>
            <a:off x="7218742" y="3860612"/>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 54">
            <a:extLst>
              <a:ext uri="{FF2B5EF4-FFF2-40B4-BE49-F238E27FC236}">
                <a16:creationId xmlns:a16="http://schemas.microsoft.com/office/drawing/2014/main" id="{98A5A388-F14C-4C3F-ABAE-F6B7AA44983A}"/>
              </a:ext>
            </a:extLst>
          </p:cNvPr>
          <p:cNvSpPr/>
          <p:nvPr/>
        </p:nvSpPr>
        <p:spPr>
          <a:xfrm>
            <a:off x="8095042" y="3611734"/>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A6E47A2C-16B5-464D-95BC-6D3D768D87C9}"/>
              </a:ext>
            </a:extLst>
          </p:cNvPr>
          <p:cNvSpPr/>
          <p:nvPr/>
        </p:nvSpPr>
        <p:spPr>
          <a:xfrm>
            <a:off x="8142671" y="4139953"/>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7" name="Straight Arrow Connector 56">
            <a:extLst>
              <a:ext uri="{FF2B5EF4-FFF2-40B4-BE49-F238E27FC236}">
                <a16:creationId xmlns:a16="http://schemas.microsoft.com/office/drawing/2014/main" id="{73FFA3DE-3830-4767-A4A2-95CEADA09DA9}"/>
              </a:ext>
            </a:extLst>
          </p:cNvPr>
          <p:cNvCxnSpPr>
            <a:stCxn id="52" idx="6"/>
            <a:endCxn id="53" idx="2"/>
          </p:cNvCxnSpPr>
          <p:nvPr/>
        </p:nvCxnSpPr>
        <p:spPr>
          <a:xfrm flipV="1">
            <a:off x="6932992" y="3390338"/>
            <a:ext cx="285750" cy="368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A3E1D63-231F-48FE-A81C-DFE97399F5F4}"/>
              </a:ext>
            </a:extLst>
          </p:cNvPr>
          <p:cNvCxnSpPr>
            <a:cxnSpLocks/>
            <a:stCxn id="52" idx="6"/>
            <a:endCxn id="54" idx="2"/>
          </p:cNvCxnSpPr>
          <p:nvPr/>
        </p:nvCxnSpPr>
        <p:spPr>
          <a:xfrm>
            <a:off x="6932992" y="3758998"/>
            <a:ext cx="285750" cy="276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20BFE6-4B9D-41E8-8F34-2DE18A8B5CB5}"/>
              </a:ext>
            </a:extLst>
          </p:cNvPr>
          <p:cNvCxnSpPr>
            <a:cxnSpLocks/>
            <a:endCxn id="55" idx="2"/>
          </p:cNvCxnSpPr>
          <p:nvPr/>
        </p:nvCxnSpPr>
        <p:spPr>
          <a:xfrm flipV="1">
            <a:off x="7682292" y="3786359"/>
            <a:ext cx="412750" cy="248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A7C87C-3EC4-4BF6-B71E-C48608B62F55}"/>
              </a:ext>
            </a:extLst>
          </p:cNvPr>
          <p:cNvCxnSpPr>
            <a:cxnSpLocks/>
            <a:endCxn id="56" idx="2"/>
          </p:cNvCxnSpPr>
          <p:nvPr/>
        </p:nvCxnSpPr>
        <p:spPr>
          <a:xfrm>
            <a:off x="7682292" y="4035237"/>
            <a:ext cx="460379" cy="279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3C313D03-030C-4496-80C6-B8328DE58F39}"/>
              </a:ext>
            </a:extLst>
          </p:cNvPr>
          <p:cNvSpPr/>
          <p:nvPr/>
        </p:nvSpPr>
        <p:spPr>
          <a:xfrm>
            <a:off x="7910896" y="5499145"/>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Oval 65">
            <a:extLst>
              <a:ext uri="{FF2B5EF4-FFF2-40B4-BE49-F238E27FC236}">
                <a16:creationId xmlns:a16="http://schemas.microsoft.com/office/drawing/2014/main" id="{0711C142-A85A-4105-AAF1-0CE8AE7870AD}"/>
              </a:ext>
            </a:extLst>
          </p:cNvPr>
          <p:cNvSpPr/>
          <p:nvPr/>
        </p:nvSpPr>
        <p:spPr>
          <a:xfrm>
            <a:off x="8660196" y="5130485"/>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66">
            <a:extLst>
              <a:ext uri="{FF2B5EF4-FFF2-40B4-BE49-F238E27FC236}">
                <a16:creationId xmlns:a16="http://schemas.microsoft.com/office/drawing/2014/main" id="{29F30788-933D-4630-B895-E7FADF4AD62F}"/>
              </a:ext>
            </a:extLst>
          </p:cNvPr>
          <p:cNvSpPr/>
          <p:nvPr/>
        </p:nvSpPr>
        <p:spPr>
          <a:xfrm>
            <a:off x="8660196" y="5775384"/>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a:extLst>
              <a:ext uri="{FF2B5EF4-FFF2-40B4-BE49-F238E27FC236}">
                <a16:creationId xmlns:a16="http://schemas.microsoft.com/office/drawing/2014/main" id="{EE25403F-024A-4870-BA97-F80BABEF73E6}"/>
              </a:ext>
            </a:extLst>
          </p:cNvPr>
          <p:cNvSpPr/>
          <p:nvPr/>
        </p:nvSpPr>
        <p:spPr>
          <a:xfrm>
            <a:off x="9584125" y="5657934"/>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a:extLst>
              <a:ext uri="{FF2B5EF4-FFF2-40B4-BE49-F238E27FC236}">
                <a16:creationId xmlns:a16="http://schemas.microsoft.com/office/drawing/2014/main" id="{3D84A895-0402-49A9-A465-D07E9BD18DF8}"/>
              </a:ext>
            </a:extLst>
          </p:cNvPr>
          <p:cNvSpPr/>
          <p:nvPr/>
        </p:nvSpPr>
        <p:spPr>
          <a:xfrm>
            <a:off x="9584125" y="6169025"/>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62538BFE-40E7-4EA1-85C6-766B67521AEB}"/>
              </a:ext>
            </a:extLst>
          </p:cNvPr>
          <p:cNvCxnSpPr>
            <a:stCxn id="65" idx="6"/>
            <a:endCxn id="66" idx="2"/>
          </p:cNvCxnSpPr>
          <p:nvPr/>
        </p:nvCxnSpPr>
        <p:spPr>
          <a:xfrm flipV="1">
            <a:off x="8374446" y="5305110"/>
            <a:ext cx="285750" cy="368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72555CD-341D-4685-A4F1-C2BE08660D70}"/>
              </a:ext>
            </a:extLst>
          </p:cNvPr>
          <p:cNvCxnSpPr>
            <a:cxnSpLocks/>
            <a:stCxn id="65" idx="6"/>
            <a:endCxn id="67" idx="2"/>
          </p:cNvCxnSpPr>
          <p:nvPr/>
        </p:nvCxnSpPr>
        <p:spPr>
          <a:xfrm>
            <a:off x="8374446" y="5673770"/>
            <a:ext cx="285750" cy="276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86735E7-F9E0-4105-A75C-268D88F5883F}"/>
              </a:ext>
            </a:extLst>
          </p:cNvPr>
          <p:cNvCxnSpPr>
            <a:cxnSpLocks/>
            <a:stCxn id="67" idx="6"/>
            <a:endCxn id="68" idx="2"/>
          </p:cNvCxnSpPr>
          <p:nvPr/>
        </p:nvCxnSpPr>
        <p:spPr>
          <a:xfrm flipV="1">
            <a:off x="9123746" y="5832559"/>
            <a:ext cx="460379" cy="117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128E619-9253-4F39-BE95-C10DD7922161}"/>
              </a:ext>
            </a:extLst>
          </p:cNvPr>
          <p:cNvCxnSpPr>
            <a:cxnSpLocks/>
            <a:stCxn id="67" idx="6"/>
            <a:endCxn id="69" idx="2"/>
          </p:cNvCxnSpPr>
          <p:nvPr/>
        </p:nvCxnSpPr>
        <p:spPr>
          <a:xfrm>
            <a:off x="9123746" y="5950009"/>
            <a:ext cx="460379" cy="393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67627324-C34F-4ED3-B713-0828503B9817}"/>
              </a:ext>
            </a:extLst>
          </p:cNvPr>
          <p:cNvSpPr/>
          <p:nvPr/>
        </p:nvSpPr>
        <p:spPr>
          <a:xfrm>
            <a:off x="9536496" y="4717303"/>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Oval 74">
            <a:extLst>
              <a:ext uri="{FF2B5EF4-FFF2-40B4-BE49-F238E27FC236}">
                <a16:creationId xmlns:a16="http://schemas.microsoft.com/office/drawing/2014/main" id="{F3EE848F-9112-46E1-8C9A-C50D0D5592F4}"/>
              </a:ext>
            </a:extLst>
          </p:cNvPr>
          <p:cNvSpPr/>
          <p:nvPr/>
        </p:nvSpPr>
        <p:spPr>
          <a:xfrm>
            <a:off x="9698425" y="5228940"/>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6" name="Straight Arrow Connector 75">
            <a:extLst>
              <a:ext uri="{FF2B5EF4-FFF2-40B4-BE49-F238E27FC236}">
                <a16:creationId xmlns:a16="http://schemas.microsoft.com/office/drawing/2014/main" id="{C68722A5-A597-4524-8789-F925F722BC84}"/>
              </a:ext>
            </a:extLst>
          </p:cNvPr>
          <p:cNvCxnSpPr>
            <a:cxnSpLocks/>
            <a:stCxn id="66" idx="6"/>
            <a:endCxn id="74" idx="2"/>
          </p:cNvCxnSpPr>
          <p:nvPr/>
        </p:nvCxnSpPr>
        <p:spPr>
          <a:xfrm flipV="1">
            <a:off x="9123746" y="4891928"/>
            <a:ext cx="412750" cy="413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9678E66-1DF3-4EB2-8C06-2E2CAA4BDB46}"/>
              </a:ext>
            </a:extLst>
          </p:cNvPr>
          <p:cNvCxnSpPr>
            <a:cxnSpLocks/>
            <a:stCxn id="66" idx="6"/>
            <a:endCxn id="75" idx="2"/>
          </p:cNvCxnSpPr>
          <p:nvPr/>
        </p:nvCxnSpPr>
        <p:spPr>
          <a:xfrm>
            <a:off x="9123746" y="5305110"/>
            <a:ext cx="574679" cy="98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035DB20-9DFF-4FE6-A4C3-5CA0E0DE92F2}"/>
              </a:ext>
            </a:extLst>
          </p:cNvPr>
          <p:cNvSpPr txBox="1"/>
          <p:nvPr/>
        </p:nvSpPr>
        <p:spPr>
          <a:xfrm>
            <a:off x="5044703" y="1929701"/>
            <a:ext cx="603259" cy="369332"/>
          </a:xfrm>
          <a:prstGeom prst="rect">
            <a:avLst/>
          </a:prstGeom>
          <a:noFill/>
        </p:spPr>
        <p:txBody>
          <a:bodyPr wrap="square" rtlCol="0">
            <a:spAutoFit/>
          </a:bodyPr>
          <a:lstStyle/>
          <a:p>
            <a:r>
              <a:rPr lang="en-CA" dirty="0"/>
              <a:t>F1</a:t>
            </a:r>
          </a:p>
        </p:txBody>
      </p:sp>
      <p:sp>
        <p:nvSpPr>
          <p:cNvPr id="91" name="TextBox 90">
            <a:extLst>
              <a:ext uri="{FF2B5EF4-FFF2-40B4-BE49-F238E27FC236}">
                <a16:creationId xmlns:a16="http://schemas.microsoft.com/office/drawing/2014/main" id="{6BB5A473-358D-4EBD-A57E-03A3E3414393}"/>
              </a:ext>
            </a:extLst>
          </p:cNvPr>
          <p:cNvSpPr txBox="1"/>
          <p:nvPr/>
        </p:nvSpPr>
        <p:spPr>
          <a:xfrm>
            <a:off x="5808986" y="1565185"/>
            <a:ext cx="603259" cy="369332"/>
          </a:xfrm>
          <a:prstGeom prst="rect">
            <a:avLst/>
          </a:prstGeom>
          <a:noFill/>
        </p:spPr>
        <p:txBody>
          <a:bodyPr wrap="square" rtlCol="0">
            <a:spAutoFit/>
          </a:bodyPr>
          <a:lstStyle/>
          <a:p>
            <a:r>
              <a:rPr lang="en-CA" dirty="0"/>
              <a:t>F3</a:t>
            </a:r>
          </a:p>
        </p:txBody>
      </p:sp>
      <p:sp>
        <p:nvSpPr>
          <p:cNvPr id="92" name="TextBox 91">
            <a:extLst>
              <a:ext uri="{FF2B5EF4-FFF2-40B4-BE49-F238E27FC236}">
                <a16:creationId xmlns:a16="http://schemas.microsoft.com/office/drawing/2014/main" id="{B7936DF0-0BCA-461B-B533-4D4A6C55C085}"/>
              </a:ext>
            </a:extLst>
          </p:cNvPr>
          <p:cNvSpPr txBox="1"/>
          <p:nvPr/>
        </p:nvSpPr>
        <p:spPr>
          <a:xfrm>
            <a:off x="6504362" y="3564291"/>
            <a:ext cx="603259" cy="369332"/>
          </a:xfrm>
          <a:prstGeom prst="rect">
            <a:avLst/>
          </a:prstGeom>
          <a:noFill/>
        </p:spPr>
        <p:txBody>
          <a:bodyPr wrap="square" rtlCol="0">
            <a:spAutoFit/>
          </a:bodyPr>
          <a:lstStyle/>
          <a:p>
            <a:r>
              <a:rPr lang="en-CA" dirty="0"/>
              <a:t>F2</a:t>
            </a:r>
          </a:p>
        </p:txBody>
      </p:sp>
      <p:sp>
        <p:nvSpPr>
          <p:cNvPr id="93" name="TextBox 92">
            <a:extLst>
              <a:ext uri="{FF2B5EF4-FFF2-40B4-BE49-F238E27FC236}">
                <a16:creationId xmlns:a16="http://schemas.microsoft.com/office/drawing/2014/main" id="{D8BB0078-FDB8-4F76-926C-1ED19EFC1EFE}"/>
              </a:ext>
            </a:extLst>
          </p:cNvPr>
          <p:cNvSpPr txBox="1"/>
          <p:nvPr/>
        </p:nvSpPr>
        <p:spPr>
          <a:xfrm>
            <a:off x="7248718" y="3850571"/>
            <a:ext cx="603259" cy="369332"/>
          </a:xfrm>
          <a:prstGeom prst="rect">
            <a:avLst/>
          </a:prstGeom>
          <a:noFill/>
        </p:spPr>
        <p:txBody>
          <a:bodyPr wrap="square" rtlCol="0">
            <a:spAutoFit/>
          </a:bodyPr>
          <a:lstStyle/>
          <a:p>
            <a:r>
              <a:rPr lang="en-CA" dirty="0"/>
              <a:t>F1</a:t>
            </a:r>
          </a:p>
        </p:txBody>
      </p:sp>
      <p:sp>
        <p:nvSpPr>
          <p:cNvPr id="94" name="TextBox 93">
            <a:extLst>
              <a:ext uri="{FF2B5EF4-FFF2-40B4-BE49-F238E27FC236}">
                <a16:creationId xmlns:a16="http://schemas.microsoft.com/office/drawing/2014/main" id="{0C4A2256-B16C-4044-806B-780A256F8ED5}"/>
              </a:ext>
            </a:extLst>
          </p:cNvPr>
          <p:cNvSpPr txBox="1"/>
          <p:nvPr/>
        </p:nvSpPr>
        <p:spPr>
          <a:xfrm>
            <a:off x="7913309" y="5479975"/>
            <a:ext cx="603259" cy="369332"/>
          </a:xfrm>
          <a:prstGeom prst="rect">
            <a:avLst/>
          </a:prstGeom>
          <a:noFill/>
        </p:spPr>
        <p:txBody>
          <a:bodyPr wrap="square" rtlCol="0">
            <a:spAutoFit/>
          </a:bodyPr>
          <a:lstStyle/>
          <a:p>
            <a:r>
              <a:rPr lang="en-CA" dirty="0"/>
              <a:t>F2</a:t>
            </a:r>
          </a:p>
        </p:txBody>
      </p:sp>
      <p:sp>
        <p:nvSpPr>
          <p:cNvPr id="95" name="TextBox 94">
            <a:extLst>
              <a:ext uri="{FF2B5EF4-FFF2-40B4-BE49-F238E27FC236}">
                <a16:creationId xmlns:a16="http://schemas.microsoft.com/office/drawing/2014/main" id="{83C40E06-56DC-419A-8D41-61C8E47AA039}"/>
              </a:ext>
            </a:extLst>
          </p:cNvPr>
          <p:cNvSpPr txBox="1"/>
          <p:nvPr/>
        </p:nvSpPr>
        <p:spPr>
          <a:xfrm>
            <a:off x="8683248" y="5110403"/>
            <a:ext cx="603259" cy="369332"/>
          </a:xfrm>
          <a:prstGeom prst="rect">
            <a:avLst/>
          </a:prstGeom>
          <a:noFill/>
        </p:spPr>
        <p:txBody>
          <a:bodyPr wrap="square" rtlCol="0">
            <a:spAutoFit/>
          </a:bodyPr>
          <a:lstStyle/>
          <a:p>
            <a:r>
              <a:rPr lang="en-CA" dirty="0"/>
              <a:t>F3</a:t>
            </a:r>
          </a:p>
        </p:txBody>
      </p:sp>
      <p:sp>
        <p:nvSpPr>
          <p:cNvPr id="96" name="TextBox 95">
            <a:extLst>
              <a:ext uri="{FF2B5EF4-FFF2-40B4-BE49-F238E27FC236}">
                <a16:creationId xmlns:a16="http://schemas.microsoft.com/office/drawing/2014/main" id="{A2FB6110-2D44-4E81-ADC2-6223EF0503B5}"/>
              </a:ext>
            </a:extLst>
          </p:cNvPr>
          <p:cNvSpPr txBox="1"/>
          <p:nvPr/>
        </p:nvSpPr>
        <p:spPr>
          <a:xfrm>
            <a:off x="8683249" y="5774750"/>
            <a:ext cx="603259" cy="369332"/>
          </a:xfrm>
          <a:prstGeom prst="rect">
            <a:avLst/>
          </a:prstGeom>
          <a:noFill/>
        </p:spPr>
        <p:txBody>
          <a:bodyPr wrap="square" rtlCol="0">
            <a:spAutoFit/>
          </a:bodyPr>
          <a:lstStyle/>
          <a:p>
            <a:r>
              <a:rPr lang="en-CA" dirty="0"/>
              <a:t>F3</a:t>
            </a:r>
          </a:p>
        </p:txBody>
      </p:sp>
    </p:spTree>
    <p:extLst>
      <p:ext uri="{BB962C8B-B14F-4D97-AF65-F5344CB8AC3E}">
        <p14:creationId xmlns:p14="http://schemas.microsoft.com/office/powerpoint/2010/main" val="9778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C3B7-97F7-4F38-90D3-8A242446FBF7}"/>
              </a:ext>
            </a:extLst>
          </p:cNvPr>
          <p:cNvSpPr>
            <a:spLocks noGrp="1"/>
          </p:cNvSpPr>
          <p:nvPr>
            <p:ph type="title"/>
          </p:nvPr>
        </p:nvSpPr>
        <p:spPr>
          <a:xfrm>
            <a:off x="838200" y="339725"/>
            <a:ext cx="10515600" cy="1325563"/>
          </a:xfrm>
        </p:spPr>
        <p:txBody>
          <a:bodyPr/>
          <a:lstStyle/>
          <a:p>
            <a:r>
              <a:rPr lang="en-CA" dirty="0"/>
              <a:t>Roaming a Random Forest</a:t>
            </a:r>
          </a:p>
        </p:txBody>
      </p:sp>
      <p:sp>
        <p:nvSpPr>
          <p:cNvPr id="12" name="Footer Placeholder 3">
            <a:extLst>
              <a:ext uri="{FF2B5EF4-FFF2-40B4-BE49-F238E27FC236}">
                <a16:creationId xmlns:a16="http://schemas.microsoft.com/office/drawing/2014/main" id="{AA216195-87C1-48DD-BB99-CD9CE3DD0D56}"/>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b="1" dirty="0">
                <a:solidFill>
                  <a:schemeClr val="accent6">
                    <a:lumMod val="75000"/>
                  </a:schemeClr>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A0974626-D8C0-42CD-B342-303E4BB1C101}"/>
              </a:ext>
            </a:extLst>
          </p:cNvPr>
          <p:cNvSpPr>
            <a:spLocks noGrp="1"/>
          </p:cNvSpPr>
          <p:nvPr>
            <p:ph type="sldNum" sz="quarter" idx="12"/>
          </p:nvPr>
        </p:nvSpPr>
        <p:spPr/>
        <p:txBody>
          <a:bodyPr/>
          <a:lstStyle/>
          <a:p>
            <a:fld id="{B3262E0A-215D-486A-A592-BFF960BA120B}" type="slidenum">
              <a:rPr lang="en-CA" smtClean="0"/>
              <a:t>11</a:t>
            </a:fld>
            <a:endParaRPr lang="en-CA"/>
          </a:p>
        </p:txBody>
      </p:sp>
      <p:sp>
        <p:nvSpPr>
          <p:cNvPr id="4" name="Oval 3">
            <a:extLst>
              <a:ext uri="{FF2B5EF4-FFF2-40B4-BE49-F238E27FC236}">
                <a16:creationId xmlns:a16="http://schemas.microsoft.com/office/drawing/2014/main" id="{B8A9853E-07EF-441D-8C03-EAC923662AE3}"/>
              </a:ext>
            </a:extLst>
          </p:cNvPr>
          <p:cNvSpPr/>
          <p:nvPr/>
        </p:nvSpPr>
        <p:spPr>
          <a:xfrm>
            <a:off x="5009783" y="1955296"/>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a:extLst>
              <a:ext uri="{FF2B5EF4-FFF2-40B4-BE49-F238E27FC236}">
                <a16:creationId xmlns:a16="http://schemas.microsoft.com/office/drawing/2014/main" id="{5763F539-3446-4753-8B1A-704F62C3B49F}"/>
              </a:ext>
            </a:extLst>
          </p:cNvPr>
          <p:cNvSpPr/>
          <p:nvPr/>
        </p:nvSpPr>
        <p:spPr>
          <a:xfrm>
            <a:off x="5759083" y="1586636"/>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a:extLst>
              <a:ext uri="{FF2B5EF4-FFF2-40B4-BE49-F238E27FC236}">
                <a16:creationId xmlns:a16="http://schemas.microsoft.com/office/drawing/2014/main" id="{1A4724A3-203F-4ACA-B84B-A30F50D6407C}"/>
              </a:ext>
            </a:extLst>
          </p:cNvPr>
          <p:cNvSpPr/>
          <p:nvPr/>
        </p:nvSpPr>
        <p:spPr>
          <a:xfrm>
            <a:off x="5759083" y="2231535"/>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087EFF89-BDC2-42D5-AF10-BF982CAFB12B}"/>
              </a:ext>
            </a:extLst>
          </p:cNvPr>
          <p:cNvSpPr/>
          <p:nvPr/>
        </p:nvSpPr>
        <p:spPr>
          <a:xfrm>
            <a:off x="6635383" y="1337758"/>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61E7AE2A-B2B9-40BC-9D40-46BFCBD6CD6D}"/>
              </a:ext>
            </a:extLst>
          </p:cNvPr>
          <p:cNvSpPr/>
          <p:nvPr/>
        </p:nvSpPr>
        <p:spPr>
          <a:xfrm>
            <a:off x="6683012" y="1865977"/>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Arrow Connector 8">
            <a:extLst>
              <a:ext uri="{FF2B5EF4-FFF2-40B4-BE49-F238E27FC236}">
                <a16:creationId xmlns:a16="http://schemas.microsoft.com/office/drawing/2014/main" id="{E9CE9B24-65A0-4674-8B16-ABF1CE1BAABD}"/>
              </a:ext>
            </a:extLst>
          </p:cNvPr>
          <p:cNvCxnSpPr>
            <a:stCxn id="4" idx="6"/>
            <a:endCxn id="28" idx="2"/>
          </p:cNvCxnSpPr>
          <p:nvPr/>
        </p:nvCxnSpPr>
        <p:spPr>
          <a:xfrm flipV="1">
            <a:off x="5473333" y="1761261"/>
            <a:ext cx="285750" cy="368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42F1537-DF63-4BD0-9C86-488C21760126}"/>
              </a:ext>
            </a:extLst>
          </p:cNvPr>
          <p:cNvCxnSpPr>
            <a:cxnSpLocks/>
            <a:stCxn id="4" idx="6"/>
            <a:endCxn id="29" idx="2"/>
          </p:cNvCxnSpPr>
          <p:nvPr/>
        </p:nvCxnSpPr>
        <p:spPr>
          <a:xfrm>
            <a:off x="5473333" y="2129921"/>
            <a:ext cx="285750" cy="276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E1D3CB-DD83-488C-8E8E-0F5032C41CF4}"/>
              </a:ext>
            </a:extLst>
          </p:cNvPr>
          <p:cNvCxnSpPr>
            <a:cxnSpLocks/>
            <a:stCxn id="28" idx="6"/>
            <a:endCxn id="30" idx="2"/>
          </p:cNvCxnSpPr>
          <p:nvPr/>
        </p:nvCxnSpPr>
        <p:spPr>
          <a:xfrm flipV="1">
            <a:off x="6222633" y="1512383"/>
            <a:ext cx="412750" cy="248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B324C2E-0868-40E8-A021-AEF9EFD39075}"/>
              </a:ext>
            </a:extLst>
          </p:cNvPr>
          <p:cNvCxnSpPr>
            <a:cxnSpLocks/>
            <a:stCxn id="28" idx="6"/>
            <a:endCxn id="31" idx="2"/>
          </p:cNvCxnSpPr>
          <p:nvPr/>
        </p:nvCxnSpPr>
        <p:spPr>
          <a:xfrm>
            <a:off x="6222633" y="1761261"/>
            <a:ext cx="460379" cy="279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161778-BA67-4730-9998-20065E84CD38}"/>
              </a:ext>
            </a:extLst>
          </p:cNvPr>
          <p:cNvSpPr/>
          <p:nvPr/>
        </p:nvSpPr>
        <p:spPr>
          <a:xfrm>
            <a:off x="6469442" y="3584373"/>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1D3B6D71-3215-4E83-A969-D6D45096D1B8}"/>
              </a:ext>
            </a:extLst>
          </p:cNvPr>
          <p:cNvSpPr/>
          <p:nvPr/>
        </p:nvSpPr>
        <p:spPr>
          <a:xfrm>
            <a:off x="7218742" y="3215713"/>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5C459933-5CDB-4F4F-A31A-24BE90CD5504}"/>
              </a:ext>
            </a:extLst>
          </p:cNvPr>
          <p:cNvSpPr/>
          <p:nvPr/>
        </p:nvSpPr>
        <p:spPr>
          <a:xfrm>
            <a:off x="7218742" y="3860612"/>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 54">
            <a:extLst>
              <a:ext uri="{FF2B5EF4-FFF2-40B4-BE49-F238E27FC236}">
                <a16:creationId xmlns:a16="http://schemas.microsoft.com/office/drawing/2014/main" id="{98A5A388-F14C-4C3F-ABAE-F6B7AA44983A}"/>
              </a:ext>
            </a:extLst>
          </p:cNvPr>
          <p:cNvSpPr/>
          <p:nvPr/>
        </p:nvSpPr>
        <p:spPr>
          <a:xfrm>
            <a:off x="8095042" y="3611734"/>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A6E47A2C-16B5-464D-95BC-6D3D768D87C9}"/>
              </a:ext>
            </a:extLst>
          </p:cNvPr>
          <p:cNvSpPr/>
          <p:nvPr/>
        </p:nvSpPr>
        <p:spPr>
          <a:xfrm>
            <a:off x="8142671" y="4139953"/>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7" name="Straight Arrow Connector 56">
            <a:extLst>
              <a:ext uri="{FF2B5EF4-FFF2-40B4-BE49-F238E27FC236}">
                <a16:creationId xmlns:a16="http://schemas.microsoft.com/office/drawing/2014/main" id="{73FFA3DE-3830-4767-A4A2-95CEADA09DA9}"/>
              </a:ext>
            </a:extLst>
          </p:cNvPr>
          <p:cNvCxnSpPr>
            <a:stCxn id="52" idx="6"/>
            <a:endCxn id="53" idx="2"/>
          </p:cNvCxnSpPr>
          <p:nvPr/>
        </p:nvCxnSpPr>
        <p:spPr>
          <a:xfrm flipV="1">
            <a:off x="6932992" y="3390338"/>
            <a:ext cx="285750" cy="368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A3E1D63-231F-48FE-A81C-DFE97399F5F4}"/>
              </a:ext>
            </a:extLst>
          </p:cNvPr>
          <p:cNvCxnSpPr>
            <a:cxnSpLocks/>
            <a:stCxn id="52" idx="6"/>
            <a:endCxn id="54" idx="2"/>
          </p:cNvCxnSpPr>
          <p:nvPr/>
        </p:nvCxnSpPr>
        <p:spPr>
          <a:xfrm>
            <a:off x="6932992" y="3758998"/>
            <a:ext cx="285750" cy="276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20BFE6-4B9D-41E8-8F34-2DE18A8B5CB5}"/>
              </a:ext>
            </a:extLst>
          </p:cNvPr>
          <p:cNvCxnSpPr>
            <a:cxnSpLocks/>
            <a:endCxn id="55" idx="2"/>
          </p:cNvCxnSpPr>
          <p:nvPr/>
        </p:nvCxnSpPr>
        <p:spPr>
          <a:xfrm flipV="1">
            <a:off x="7682292" y="3786359"/>
            <a:ext cx="412750" cy="248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A7C87C-3EC4-4BF6-B71E-C48608B62F55}"/>
              </a:ext>
            </a:extLst>
          </p:cNvPr>
          <p:cNvCxnSpPr>
            <a:cxnSpLocks/>
            <a:endCxn id="56" idx="2"/>
          </p:cNvCxnSpPr>
          <p:nvPr/>
        </p:nvCxnSpPr>
        <p:spPr>
          <a:xfrm>
            <a:off x="7682292" y="4035237"/>
            <a:ext cx="460379" cy="279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3C313D03-030C-4496-80C6-B8328DE58F39}"/>
              </a:ext>
            </a:extLst>
          </p:cNvPr>
          <p:cNvSpPr/>
          <p:nvPr/>
        </p:nvSpPr>
        <p:spPr>
          <a:xfrm>
            <a:off x="7910896" y="5499145"/>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Oval 65">
            <a:extLst>
              <a:ext uri="{FF2B5EF4-FFF2-40B4-BE49-F238E27FC236}">
                <a16:creationId xmlns:a16="http://schemas.microsoft.com/office/drawing/2014/main" id="{0711C142-A85A-4105-AAF1-0CE8AE7870AD}"/>
              </a:ext>
            </a:extLst>
          </p:cNvPr>
          <p:cNvSpPr/>
          <p:nvPr/>
        </p:nvSpPr>
        <p:spPr>
          <a:xfrm>
            <a:off x="8660196" y="5130485"/>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66">
            <a:extLst>
              <a:ext uri="{FF2B5EF4-FFF2-40B4-BE49-F238E27FC236}">
                <a16:creationId xmlns:a16="http://schemas.microsoft.com/office/drawing/2014/main" id="{29F30788-933D-4630-B895-E7FADF4AD62F}"/>
              </a:ext>
            </a:extLst>
          </p:cNvPr>
          <p:cNvSpPr/>
          <p:nvPr/>
        </p:nvSpPr>
        <p:spPr>
          <a:xfrm>
            <a:off x="8660196" y="5775384"/>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a:extLst>
              <a:ext uri="{FF2B5EF4-FFF2-40B4-BE49-F238E27FC236}">
                <a16:creationId xmlns:a16="http://schemas.microsoft.com/office/drawing/2014/main" id="{EE25403F-024A-4870-BA97-F80BABEF73E6}"/>
              </a:ext>
            </a:extLst>
          </p:cNvPr>
          <p:cNvSpPr/>
          <p:nvPr/>
        </p:nvSpPr>
        <p:spPr>
          <a:xfrm>
            <a:off x="9584125" y="5657934"/>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a:extLst>
              <a:ext uri="{FF2B5EF4-FFF2-40B4-BE49-F238E27FC236}">
                <a16:creationId xmlns:a16="http://schemas.microsoft.com/office/drawing/2014/main" id="{3D84A895-0402-49A9-A465-D07E9BD18DF8}"/>
              </a:ext>
            </a:extLst>
          </p:cNvPr>
          <p:cNvSpPr/>
          <p:nvPr/>
        </p:nvSpPr>
        <p:spPr>
          <a:xfrm>
            <a:off x="9584125" y="6169025"/>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0" name="Straight Arrow Connector 69">
            <a:extLst>
              <a:ext uri="{FF2B5EF4-FFF2-40B4-BE49-F238E27FC236}">
                <a16:creationId xmlns:a16="http://schemas.microsoft.com/office/drawing/2014/main" id="{62538BFE-40E7-4EA1-85C6-766B67521AEB}"/>
              </a:ext>
            </a:extLst>
          </p:cNvPr>
          <p:cNvCxnSpPr>
            <a:stCxn id="65" idx="6"/>
            <a:endCxn id="66" idx="2"/>
          </p:cNvCxnSpPr>
          <p:nvPr/>
        </p:nvCxnSpPr>
        <p:spPr>
          <a:xfrm flipV="1">
            <a:off x="8374446" y="5305110"/>
            <a:ext cx="285750" cy="3686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72555CD-341D-4685-A4F1-C2BE08660D70}"/>
              </a:ext>
            </a:extLst>
          </p:cNvPr>
          <p:cNvCxnSpPr>
            <a:cxnSpLocks/>
            <a:stCxn id="65" idx="6"/>
            <a:endCxn id="67" idx="2"/>
          </p:cNvCxnSpPr>
          <p:nvPr/>
        </p:nvCxnSpPr>
        <p:spPr>
          <a:xfrm>
            <a:off x="8374446" y="5673770"/>
            <a:ext cx="285750" cy="276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86735E7-F9E0-4105-A75C-268D88F5883F}"/>
              </a:ext>
            </a:extLst>
          </p:cNvPr>
          <p:cNvCxnSpPr>
            <a:cxnSpLocks/>
            <a:stCxn id="67" idx="6"/>
            <a:endCxn id="68" idx="2"/>
          </p:cNvCxnSpPr>
          <p:nvPr/>
        </p:nvCxnSpPr>
        <p:spPr>
          <a:xfrm flipV="1">
            <a:off x="9123746" y="5832559"/>
            <a:ext cx="460379" cy="117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128E619-9253-4F39-BE95-C10DD7922161}"/>
              </a:ext>
            </a:extLst>
          </p:cNvPr>
          <p:cNvCxnSpPr>
            <a:cxnSpLocks/>
            <a:stCxn id="67" idx="6"/>
            <a:endCxn id="69" idx="2"/>
          </p:cNvCxnSpPr>
          <p:nvPr/>
        </p:nvCxnSpPr>
        <p:spPr>
          <a:xfrm>
            <a:off x="9123746" y="5950009"/>
            <a:ext cx="460379" cy="393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67627324-C34F-4ED3-B713-0828503B9817}"/>
              </a:ext>
            </a:extLst>
          </p:cNvPr>
          <p:cNvSpPr/>
          <p:nvPr/>
        </p:nvSpPr>
        <p:spPr>
          <a:xfrm>
            <a:off x="9536496" y="4717303"/>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Oval 74">
            <a:extLst>
              <a:ext uri="{FF2B5EF4-FFF2-40B4-BE49-F238E27FC236}">
                <a16:creationId xmlns:a16="http://schemas.microsoft.com/office/drawing/2014/main" id="{F3EE848F-9112-46E1-8C9A-C50D0D5592F4}"/>
              </a:ext>
            </a:extLst>
          </p:cNvPr>
          <p:cNvSpPr/>
          <p:nvPr/>
        </p:nvSpPr>
        <p:spPr>
          <a:xfrm>
            <a:off x="9698425" y="5228940"/>
            <a:ext cx="463550" cy="349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6" name="Straight Arrow Connector 75">
            <a:extLst>
              <a:ext uri="{FF2B5EF4-FFF2-40B4-BE49-F238E27FC236}">
                <a16:creationId xmlns:a16="http://schemas.microsoft.com/office/drawing/2014/main" id="{C68722A5-A597-4524-8789-F925F722BC84}"/>
              </a:ext>
            </a:extLst>
          </p:cNvPr>
          <p:cNvCxnSpPr>
            <a:cxnSpLocks/>
            <a:stCxn id="66" idx="6"/>
            <a:endCxn id="74" idx="2"/>
          </p:cNvCxnSpPr>
          <p:nvPr/>
        </p:nvCxnSpPr>
        <p:spPr>
          <a:xfrm flipV="1">
            <a:off x="9123746" y="4891928"/>
            <a:ext cx="412750" cy="413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9678E66-1DF3-4EB2-8C06-2E2CAA4BDB46}"/>
              </a:ext>
            </a:extLst>
          </p:cNvPr>
          <p:cNvCxnSpPr>
            <a:cxnSpLocks/>
            <a:stCxn id="66" idx="6"/>
            <a:endCxn id="75" idx="2"/>
          </p:cNvCxnSpPr>
          <p:nvPr/>
        </p:nvCxnSpPr>
        <p:spPr>
          <a:xfrm>
            <a:off x="9123746" y="5305110"/>
            <a:ext cx="574679" cy="98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035DB20-9DFF-4FE6-A4C3-5CA0E0DE92F2}"/>
              </a:ext>
            </a:extLst>
          </p:cNvPr>
          <p:cNvSpPr txBox="1"/>
          <p:nvPr/>
        </p:nvSpPr>
        <p:spPr>
          <a:xfrm>
            <a:off x="5044703" y="1929701"/>
            <a:ext cx="603259" cy="369332"/>
          </a:xfrm>
          <a:prstGeom prst="rect">
            <a:avLst/>
          </a:prstGeom>
          <a:noFill/>
        </p:spPr>
        <p:txBody>
          <a:bodyPr wrap="square" rtlCol="0">
            <a:spAutoFit/>
          </a:bodyPr>
          <a:lstStyle/>
          <a:p>
            <a:r>
              <a:rPr lang="en-CA" dirty="0"/>
              <a:t>F1</a:t>
            </a:r>
          </a:p>
        </p:txBody>
      </p:sp>
      <p:sp>
        <p:nvSpPr>
          <p:cNvPr id="91" name="TextBox 90">
            <a:extLst>
              <a:ext uri="{FF2B5EF4-FFF2-40B4-BE49-F238E27FC236}">
                <a16:creationId xmlns:a16="http://schemas.microsoft.com/office/drawing/2014/main" id="{6BB5A473-358D-4EBD-A57E-03A3E3414393}"/>
              </a:ext>
            </a:extLst>
          </p:cNvPr>
          <p:cNvSpPr txBox="1"/>
          <p:nvPr/>
        </p:nvSpPr>
        <p:spPr>
          <a:xfrm>
            <a:off x="5808986" y="1565185"/>
            <a:ext cx="603259" cy="369332"/>
          </a:xfrm>
          <a:prstGeom prst="rect">
            <a:avLst/>
          </a:prstGeom>
          <a:noFill/>
        </p:spPr>
        <p:txBody>
          <a:bodyPr wrap="square" rtlCol="0">
            <a:spAutoFit/>
          </a:bodyPr>
          <a:lstStyle/>
          <a:p>
            <a:r>
              <a:rPr lang="en-CA" dirty="0"/>
              <a:t>F3</a:t>
            </a:r>
          </a:p>
        </p:txBody>
      </p:sp>
      <p:sp>
        <p:nvSpPr>
          <p:cNvPr id="92" name="TextBox 91">
            <a:extLst>
              <a:ext uri="{FF2B5EF4-FFF2-40B4-BE49-F238E27FC236}">
                <a16:creationId xmlns:a16="http://schemas.microsoft.com/office/drawing/2014/main" id="{B7936DF0-0BCA-461B-B533-4D4A6C55C085}"/>
              </a:ext>
            </a:extLst>
          </p:cNvPr>
          <p:cNvSpPr txBox="1"/>
          <p:nvPr/>
        </p:nvSpPr>
        <p:spPr>
          <a:xfrm>
            <a:off x="6504362" y="3564291"/>
            <a:ext cx="603259" cy="369332"/>
          </a:xfrm>
          <a:prstGeom prst="rect">
            <a:avLst/>
          </a:prstGeom>
          <a:noFill/>
        </p:spPr>
        <p:txBody>
          <a:bodyPr wrap="square" rtlCol="0">
            <a:spAutoFit/>
          </a:bodyPr>
          <a:lstStyle/>
          <a:p>
            <a:r>
              <a:rPr lang="en-CA" dirty="0"/>
              <a:t>F2</a:t>
            </a:r>
          </a:p>
        </p:txBody>
      </p:sp>
      <p:sp>
        <p:nvSpPr>
          <p:cNvPr id="93" name="TextBox 92">
            <a:extLst>
              <a:ext uri="{FF2B5EF4-FFF2-40B4-BE49-F238E27FC236}">
                <a16:creationId xmlns:a16="http://schemas.microsoft.com/office/drawing/2014/main" id="{D8BB0078-FDB8-4F76-926C-1ED19EFC1EFE}"/>
              </a:ext>
            </a:extLst>
          </p:cNvPr>
          <p:cNvSpPr txBox="1"/>
          <p:nvPr/>
        </p:nvSpPr>
        <p:spPr>
          <a:xfrm>
            <a:off x="7248718" y="3850571"/>
            <a:ext cx="603259" cy="369332"/>
          </a:xfrm>
          <a:prstGeom prst="rect">
            <a:avLst/>
          </a:prstGeom>
          <a:noFill/>
        </p:spPr>
        <p:txBody>
          <a:bodyPr wrap="square" rtlCol="0">
            <a:spAutoFit/>
          </a:bodyPr>
          <a:lstStyle/>
          <a:p>
            <a:r>
              <a:rPr lang="en-CA" dirty="0"/>
              <a:t>F1</a:t>
            </a:r>
          </a:p>
        </p:txBody>
      </p:sp>
      <p:sp>
        <p:nvSpPr>
          <p:cNvPr id="94" name="TextBox 93">
            <a:extLst>
              <a:ext uri="{FF2B5EF4-FFF2-40B4-BE49-F238E27FC236}">
                <a16:creationId xmlns:a16="http://schemas.microsoft.com/office/drawing/2014/main" id="{0C4A2256-B16C-4044-806B-780A256F8ED5}"/>
              </a:ext>
            </a:extLst>
          </p:cNvPr>
          <p:cNvSpPr txBox="1"/>
          <p:nvPr/>
        </p:nvSpPr>
        <p:spPr>
          <a:xfrm>
            <a:off x="7913309" y="5479975"/>
            <a:ext cx="603259" cy="369332"/>
          </a:xfrm>
          <a:prstGeom prst="rect">
            <a:avLst/>
          </a:prstGeom>
          <a:noFill/>
        </p:spPr>
        <p:txBody>
          <a:bodyPr wrap="square" rtlCol="0">
            <a:spAutoFit/>
          </a:bodyPr>
          <a:lstStyle/>
          <a:p>
            <a:r>
              <a:rPr lang="en-CA" dirty="0"/>
              <a:t>F2</a:t>
            </a:r>
          </a:p>
        </p:txBody>
      </p:sp>
      <p:sp>
        <p:nvSpPr>
          <p:cNvPr id="95" name="TextBox 94">
            <a:extLst>
              <a:ext uri="{FF2B5EF4-FFF2-40B4-BE49-F238E27FC236}">
                <a16:creationId xmlns:a16="http://schemas.microsoft.com/office/drawing/2014/main" id="{83C40E06-56DC-419A-8D41-61C8E47AA039}"/>
              </a:ext>
            </a:extLst>
          </p:cNvPr>
          <p:cNvSpPr txBox="1"/>
          <p:nvPr/>
        </p:nvSpPr>
        <p:spPr>
          <a:xfrm>
            <a:off x="8683248" y="5110403"/>
            <a:ext cx="603259" cy="369332"/>
          </a:xfrm>
          <a:prstGeom prst="rect">
            <a:avLst/>
          </a:prstGeom>
          <a:noFill/>
        </p:spPr>
        <p:txBody>
          <a:bodyPr wrap="square" rtlCol="0">
            <a:spAutoFit/>
          </a:bodyPr>
          <a:lstStyle/>
          <a:p>
            <a:r>
              <a:rPr lang="en-CA" dirty="0"/>
              <a:t>F3</a:t>
            </a:r>
          </a:p>
        </p:txBody>
      </p:sp>
      <p:sp>
        <p:nvSpPr>
          <p:cNvPr id="96" name="TextBox 95">
            <a:extLst>
              <a:ext uri="{FF2B5EF4-FFF2-40B4-BE49-F238E27FC236}">
                <a16:creationId xmlns:a16="http://schemas.microsoft.com/office/drawing/2014/main" id="{A2FB6110-2D44-4E81-ADC2-6223EF0503B5}"/>
              </a:ext>
            </a:extLst>
          </p:cNvPr>
          <p:cNvSpPr txBox="1"/>
          <p:nvPr/>
        </p:nvSpPr>
        <p:spPr>
          <a:xfrm>
            <a:off x="8683249" y="5774750"/>
            <a:ext cx="603259" cy="369332"/>
          </a:xfrm>
          <a:prstGeom prst="rect">
            <a:avLst/>
          </a:prstGeom>
          <a:noFill/>
        </p:spPr>
        <p:txBody>
          <a:bodyPr wrap="square" rtlCol="0">
            <a:spAutoFit/>
          </a:bodyPr>
          <a:lstStyle/>
          <a:p>
            <a:r>
              <a:rPr lang="en-CA" dirty="0"/>
              <a:t>F3</a:t>
            </a:r>
          </a:p>
        </p:txBody>
      </p:sp>
      <p:graphicFrame>
        <p:nvGraphicFramePr>
          <p:cNvPr id="5" name="Table 4">
            <a:extLst>
              <a:ext uri="{FF2B5EF4-FFF2-40B4-BE49-F238E27FC236}">
                <a16:creationId xmlns:a16="http://schemas.microsoft.com/office/drawing/2014/main" id="{062C6824-2C37-4D23-8DB6-1E80ECC7A21A}"/>
              </a:ext>
            </a:extLst>
          </p:cNvPr>
          <p:cNvGraphicFramePr>
            <a:graphicFrameLocks noGrp="1"/>
          </p:cNvGraphicFramePr>
          <p:nvPr>
            <p:extLst>
              <p:ext uri="{D42A27DB-BD31-4B8C-83A1-F6EECF244321}">
                <p14:modId xmlns:p14="http://schemas.microsoft.com/office/powerpoint/2010/main" val="3654262970"/>
              </p:ext>
            </p:extLst>
          </p:nvPr>
        </p:nvGraphicFramePr>
        <p:xfrm>
          <a:off x="1368045" y="1400692"/>
          <a:ext cx="3257559" cy="1000478"/>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436121920"/>
                    </a:ext>
                  </a:extLst>
                </a:gridCol>
                <a:gridCol w="762000">
                  <a:extLst>
                    <a:ext uri="{9D8B030D-6E8A-4147-A177-3AD203B41FA5}">
                      <a16:colId xmlns:a16="http://schemas.microsoft.com/office/drawing/2014/main" val="4231881574"/>
                    </a:ext>
                  </a:extLst>
                </a:gridCol>
                <a:gridCol w="717550">
                  <a:extLst>
                    <a:ext uri="{9D8B030D-6E8A-4147-A177-3AD203B41FA5}">
                      <a16:colId xmlns:a16="http://schemas.microsoft.com/office/drawing/2014/main" val="85433380"/>
                    </a:ext>
                  </a:extLst>
                </a:gridCol>
                <a:gridCol w="717559">
                  <a:extLst>
                    <a:ext uri="{9D8B030D-6E8A-4147-A177-3AD203B41FA5}">
                      <a16:colId xmlns:a16="http://schemas.microsoft.com/office/drawing/2014/main" val="3067700745"/>
                    </a:ext>
                  </a:extLst>
                </a:gridCol>
              </a:tblGrid>
              <a:tr h="500239">
                <a:tc>
                  <a:txBody>
                    <a:bodyPr/>
                    <a:lstStyle/>
                    <a:p>
                      <a:r>
                        <a:rPr lang="en-CA" dirty="0"/>
                        <a:t>Sample#</a:t>
                      </a:r>
                    </a:p>
                  </a:txBody>
                  <a:tcPr>
                    <a:noFill/>
                  </a:tcPr>
                </a:tc>
                <a:tc>
                  <a:txBody>
                    <a:bodyPr/>
                    <a:lstStyle/>
                    <a:p>
                      <a:r>
                        <a:rPr lang="en-CA" dirty="0"/>
                        <a:t>F1</a:t>
                      </a:r>
                    </a:p>
                  </a:txBody>
                  <a:tcPr>
                    <a:noFill/>
                  </a:tcPr>
                </a:tc>
                <a:tc>
                  <a:txBody>
                    <a:bodyPr/>
                    <a:lstStyle/>
                    <a:p>
                      <a:r>
                        <a:rPr lang="en-CA" dirty="0"/>
                        <a:t>F2</a:t>
                      </a:r>
                    </a:p>
                  </a:txBody>
                  <a:tcPr>
                    <a:noFill/>
                  </a:tcPr>
                </a:tc>
                <a:tc>
                  <a:txBody>
                    <a:bodyPr/>
                    <a:lstStyle/>
                    <a:p>
                      <a:r>
                        <a:rPr lang="en-CA" dirty="0"/>
                        <a:t>F3</a:t>
                      </a:r>
                    </a:p>
                  </a:txBody>
                  <a:tcPr>
                    <a:noFill/>
                  </a:tcPr>
                </a:tc>
                <a:extLst>
                  <a:ext uri="{0D108BD9-81ED-4DB2-BD59-A6C34878D82A}">
                    <a16:rowId xmlns:a16="http://schemas.microsoft.com/office/drawing/2014/main" val="2837613317"/>
                  </a:ext>
                </a:extLst>
              </a:tr>
              <a:tr h="500239">
                <a:tc>
                  <a:txBody>
                    <a:bodyPr/>
                    <a:lstStyle/>
                    <a:p>
                      <a:r>
                        <a:rPr lang="en-CA" dirty="0"/>
                        <a:t>6</a:t>
                      </a:r>
                    </a:p>
                  </a:txBody>
                  <a:tcPr>
                    <a:noFill/>
                  </a:tcPr>
                </a:tc>
                <a:tc>
                  <a:txBody>
                    <a:bodyPr/>
                    <a:lstStyle/>
                    <a:p>
                      <a:endParaRPr lang="en-CA" dirty="0"/>
                    </a:p>
                  </a:txBody>
                  <a:tcPr>
                    <a:solidFill>
                      <a:srgbClr val="F3E6D9"/>
                    </a:solidFill>
                  </a:tcPr>
                </a:tc>
                <a:tc>
                  <a:txBody>
                    <a:bodyPr/>
                    <a:lstStyle/>
                    <a:p>
                      <a:endParaRPr lang="en-CA"/>
                    </a:p>
                  </a:txBody>
                  <a:tcPr>
                    <a:noFill/>
                  </a:tcPr>
                </a:tc>
                <a:tc>
                  <a:txBody>
                    <a:bodyPr/>
                    <a:lstStyle/>
                    <a:p>
                      <a:endParaRPr lang="en-CA" dirty="0"/>
                    </a:p>
                  </a:txBody>
                  <a:tcPr>
                    <a:solidFill>
                      <a:srgbClr val="F3E6D9"/>
                    </a:solidFill>
                  </a:tcPr>
                </a:tc>
                <a:extLst>
                  <a:ext uri="{0D108BD9-81ED-4DB2-BD59-A6C34878D82A}">
                    <a16:rowId xmlns:a16="http://schemas.microsoft.com/office/drawing/2014/main" val="920690722"/>
                  </a:ext>
                </a:extLst>
              </a:tr>
            </a:tbl>
          </a:graphicData>
        </a:graphic>
      </p:graphicFrame>
      <p:graphicFrame>
        <p:nvGraphicFramePr>
          <p:cNvPr id="51" name="Table 50">
            <a:extLst>
              <a:ext uri="{FF2B5EF4-FFF2-40B4-BE49-F238E27FC236}">
                <a16:creationId xmlns:a16="http://schemas.microsoft.com/office/drawing/2014/main" id="{F8217EF1-1EBD-46B4-9458-6B0315396CFC}"/>
              </a:ext>
            </a:extLst>
          </p:cNvPr>
          <p:cNvGraphicFramePr>
            <a:graphicFrameLocks noGrp="1"/>
          </p:cNvGraphicFramePr>
          <p:nvPr>
            <p:extLst>
              <p:ext uri="{D42A27DB-BD31-4B8C-83A1-F6EECF244321}">
                <p14:modId xmlns:p14="http://schemas.microsoft.com/office/powerpoint/2010/main" val="266744637"/>
              </p:ext>
            </p:extLst>
          </p:nvPr>
        </p:nvGraphicFramePr>
        <p:xfrm>
          <a:off x="2808653" y="3219425"/>
          <a:ext cx="3257559" cy="1000478"/>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436121920"/>
                    </a:ext>
                  </a:extLst>
                </a:gridCol>
                <a:gridCol w="762000">
                  <a:extLst>
                    <a:ext uri="{9D8B030D-6E8A-4147-A177-3AD203B41FA5}">
                      <a16:colId xmlns:a16="http://schemas.microsoft.com/office/drawing/2014/main" val="4231881574"/>
                    </a:ext>
                  </a:extLst>
                </a:gridCol>
                <a:gridCol w="717550">
                  <a:extLst>
                    <a:ext uri="{9D8B030D-6E8A-4147-A177-3AD203B41FA5}">
                      <a16:colId xmlns:a16="http://schemas.microsoft.com/office/drawing/2014/main" val="85433380"/>
                    </a:ext>
                  </a:extLst>
                </a:gridCol>
                <a:gridCol w="717559">
                  <a:extLst>
                    <a:ext uri="{9D8B030D-6E8A-4147-A177-3AD203B41FA5}">
                      <a16:colId xmlns:a16="http://schemas.microsoft.com/office/drawing/2014/main" val="3067700745"/>
                    </a:ext>
                  </a:extLst>
                </a:gridCol>
              </a:tblGrid>
              <a:tr h="500239">
                <a:tc>
                  <a:txBody>
                    <a:bodyPr/>
                    <a:lstStyle/>
                    <a:p>
                      <a:r>
                        <a:rPr lang="en-CA" dirty="0"/>
                        <a:t>Sample#</a:t>
                      </a:r>
                    </a:p>
                  </a:txBody>
                  <a:tcPr>
                    <a:noFill/>
                  </a:tcPr>
                </a:tc>
                <a:tc>
                  <a:txBody>
                    <a:bodyPr/>
                    <a:lstStyle/>
                    <a:p>
                      <a:r>
                        <a:rPr lang="en-CA" dirty="0"/>
                        <a:t>F1</a:t>
                      </a:r>
                    </a:p>
                  </a:txBody>
                  <a:tcPr>
                    <a:noFill/>
                  </a:tcPr>
                </a:tc>
                <a:tc>
                  <a:txBody>
                    <a:bodyPr/>
                    <a:lstStyle/>
                    <a:p>
                      <a:r>
                        <a:rPr lang="en-CA" dirty="0"/>
                        <a:t>F2</a:t>
                      </a:r>
                    </a:p>
                  </a:txBody>
                  <a:tcPr>
                    <a:noFill/>
                  </a:tcPr>
                </a:tc>
                <a:tc>
                  <a:txBody>
                    <a:bodyPr/>
                    <a:lstStyle/>
                    <a:p>
                      <a:r>
                        <a:rPr lang="en-CA" dirty="0"/>
                        <a:t>F3</a:t>
                      </a:r>
                    </a:p>
                  </a:txBody>
                  <a:tcPr>
                    <a:noFill/>
                  </a:tcPr>
                </a:tc>
                <a:extLst>
                  <a:ext uri="{0D108BD9-81ED-4DB2-BD59-A6C34878D82A}">
                    <a16:rowId xmlns:a16="http://schemas.microsoft.com/office/drawing/2014/main" val="2837613317"/>
                  </a:ext>
                </a:extLst>
              </a:tr>
              <a:tr h="500239">
                <a:tc>
                  <a:txBody>
                    <a:bodyPr/>
                    <a:lstStyle/>
                    <a:p>
                      <a:r>
                        <a:rPr lang="en-CA" dirty="0"/>
                        <a:t>6</a:t>
                      </a:r>
                    </a:p>
                  </a:txBody>
                  <a:tcPr>
                    <a:noFill/>
                  </a:tcPr>
                </a:tc>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noFill/>
                  </a:tcPr>
                </a:tc>
                <a:extLst>
                  <a:ext uri="{0D108BD9-81ED-4DB2-BD59-A6C34878D82A}">
                    <a16:rowId xmlns:a16="http://schemas.microsoft.com/office/drawing/2014/main" val="920690722"/>
                  </a:ext>
                </a:extLst>
              </a:tr>
            </a:tbl>
          </a:graphicData>
        </a:graphic>
      </p:graphicFrame>
      <p:graphicFrame>
        <p:nvGraphicFramePr>
          <p:cNvPr id="61" name="Table 60">
            <a:extLst>
              <a:ext uri="{FF2B5EF4-FFF2-40B4-BE49-F238E27FC236}">
                <a16:creationId xmlns:a16="http://schemas.microsoft.com/office/drawing/2014/main" id="{D939002B-6F30-457D-A8BA-4C5DFCA03B6C}"/>
              </a:ext>
            </a:extLst>
          </p:cNvPr>
          <p:cNvGraphicFramePr>
            <a:graphicFrameLocks noGrp="1"/>
          </p:cNvGraphicFramePr>
          <p:nvPr>
            <p:extLst>
              <p:ext uri="{D42A27DB-BD31-4B8C-83A1-F6EECF244321}">
                <p14:modId xmlns:p14="http://schemas.microsoft.com/office/powerpoint/2010/main" val="3383462663"/>
              </p:ext>
            </p:extLst>
          </p:nvPr>
        </p:nvGraphicFramePr>
        <p:xfrm>
          <a:off x="4193148" y="5157695"/>
          <a:ext cx="3257559" cy="1000478"/>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436121920"/>
                    </a:ext>
                  </a:extLst>
                </a:gridCol>
                <a:gridCol w="762000">
                  <a:extLst>
                    <a:ext uri="{9D8B030D-6E8A-4147-A177-3AD203B41FA5}">
                      <a16:colId xmlns:a16="http://schemas.microsoft.com/office/drawing/2014/main" val="4231881574"/>
                    </a:ext>
                  </a:extLst>
                </a:gridCol>
                <a:gridCol w="717550">
                  <a:extLst>
                    <a:ext uri="{9D8B030D-6E8A-4147-A177-3AD203B41FA5}">
                      <a16:colId xmlns:a16="http://schemas.microsoft.com/office/drawing/2014/main" val="85433380"/>
                    </a:ext>
                  </a:extLst>
                </a:gridCol>
                <a:gridCol w="717559">
                  <a:extLst>
                    <a:ext uri="{9D8B030D-6E8A-4147-A177-3AD203B41FA5}">
                      <a16:colId xmlns:a16="http://schemas.microsoft.com/office/drawing/2014/main" val="3067700745"/>
                    </a:ext>
                  </a:extLst>
                </a:gridCol>
              </a:tblGrid>
              <a:tr h="500239">
                <a:tc>
                  <a:txBody>
                    <a:bodyPr/>
                    <a:lstStyle/>
                    <a:p>
                      <a:r>
                        <a:rPr lang="en-CA" dirty="0"/>
                        <a:t>Sample#</a:t>
                      </a:r>
                    </a:p>
                  </a:txBody>
                  <a:tcPr>
                    <a:noFill/>
                  </a:tcPr>
                </a:tc>
                <a:tc>
                  <a:txBody>
                    <a:bodyPr/>
                    <a:lstStyle/>
                    <a:p>
                      <a:r>
                        <a:rPr lang="en-CA" dirty="0"/>
                        <a:t>F1</a:t>
                      </a:r>
                    </a:p>
                  </a:txBody>
                  <a:tcPr>
                    <a:noFill/>
                  </a:tcPr>
                </a:tc>
                <a:tc>
                  <a:txBody>
                    <a:bodyPr/>
                    <a:lstStyle/>
                    <a:p>
                      <a:r>
                        <a:rPr lang="en-CA" dirty="0"/>
                        <a:t>F2</a:t>
                      </a:r>
                    </a:p>
                  </a:txBody>
                  <a:tcPr>
                    <a:noFill/>
                  </a:tcPr>
                </a:tc>
                <a:tc>
                  <a:txBody>
                    <a:bodyPr/>
                    <a:lstStyle/>
                    <a:p>
                      <a:r>
                        <a:rPr lang="en-CA" dirty="0"/>
                        <a:t>F3</a:t>
                      </a:r>
                    </a:p>
                  </a:txBody>
                  <a:tcPr>
                    <a:noFill/>
                  </a:tcPr>
                </a:tc>
                <a:extLst>
                  <a:ext uri="{0D108BD9-81ED-4DB2-BD59-A6C34878D82A}">
                    <a16:rowId xmlns:a16="http://schemas.microsoft.com/office/drawing/2014/main" val="2837613317"/>
                  </a:ext>
                </a:extLst>
              </a:tr>
              <a:tr h="500239">
                <a:tc>
                  <a:txBody>
                    <a:bodyPr/>
                    <a:lstStyle/>
                    <a:p>
                      <a:r>
                        <a:rPr lang="en-CA" dirty="0"/>
                        <a:t>6</a:t>
                      </a:r>
                    </a:p>
                  </a:txBody>
                  <a:tcPr>
                    <a:noFill/>
                  </a:tcPr>
                </a:tc>
                <a:tc>
                  <a:txBody>
                    <a:bodyPr/>
                    <a:lstStyle/>
                    <a:p>
                      <a:endParaRPr lang="en-CA" dirty="0"/>
                    </a:p>
                  </a:txBody>
                  <a:tcPr>
                    <a:noFill/>
                  </a:tcPr>
                </a:tc>
                <a:tc>
                  <a:txBody>
                    <a:bodyPr/>
                    <a:lstStyle/>
                    <a:p>
                      <a:endParaRPr lang="en-CA" dirty="0"/>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920690722"/>
                  </a:ext>
                </a:extLst>
              </a:tr>
            </a:tbl>
          </a:graphicData>
        </a:graphic>
      </p:graphicFrame>
      <p:cxnSp>
        <p:nvCxnSpPr>
          <p:cNvPr id="62" name="Straight Arrow Connector 61">
            <a:extLst>
              <a:ext uri="{FF2B5EF4-FFF2-40B4-BE49-F238E27FC236}">
                <a16:creationId xmlns:a16="http://schemas.microsoft.com/office/drawing/2014/main" id="{901263BE-E83A-443F-B13B-00BD9AEBB319}"/>
              </a:ext>
            </a:extLst>
          </p:cNvPr>
          <p:cNvCxnSpPr/>
          <p:nvPr/>
        </p:nvCxnSpPr>
        <p:spPr>
          <a:xfrm>
            <a:off x="7844221" y="1929701"/>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8173AD-F58E-4C65-A09C-E4F3360B15B7}"/>
              </a:ext>
            </a:extLst>
          </p:cNvPr>
          <p:cNvCxnSpPr/>
          <p:nvPr/>
        </p:nvCxnSpPr>
        <p:spPr>
          <a:xfrm>
            <a:off x="8917744" y="3723187"/>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A021AF7-BBF8-4B0F-B434-E3296C3AE428}"/>
              </a:ext>
            </a:extLst>
          </p:cNvPr>
          <p:cNvCxnSpPr/>
          <p:nvPr/>
        </p:nvCxnSpPr>
        <p:spPr>
          <a:xfrm>
            <a:off x="10576215" y="557819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EF88E81-5605-4CFD-A082-3881F02D050E}"/>
              </a:ext>
            </a:extLst>
          </p:cNvPr>
          <p:cNvSpPr/>
          <p:nvPr/>
        </p:nvSpPr>
        <p:spPr>
          <a:xfrm>
            <a:off x="8469694" y="1722157"/>
            <a:ext cx="719233" cy="471469"/>
          </a:xfrm>
          <a:prstGeom prst="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a:t>
            </a:r>
          </a:p>
        </p:txBody>
      </p:sp>
      <p:sp>
        <p:nvSpPr>
          <p:cNvPr id="78" name="Rectangle 77">
            <a:extLst>
              <a:ext uri="{FF2B5EF4-FFF2-40B4-BE49-F238E27FC236}">
                <a16:creationId xmlns:a16="http://schemas.microsoft.com/office/drawing/2014/main" id="{B1101F28-38F4-48FC-98A3-4C53A22E1032}"/>
              </a:ext>
            </a:extLst>
          </p:cNvPr>
          <p:cNvSpPr/>
          <p:nvPr/>
        </p:nvSpPr>
        <p:spPr>
          <a:xfrm>
            <a:off x="9711789" y="3483929"/>
            <a:ext cx="719233" cy="47146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0</a:t>
            </a:r>
          </a:p>
        </p:txBody>
      </p:sp>
      <p:sp>
        <p:nvSpPr>
          <p:cNvPr id="79" name="Rectangle 78">
            <a:extLst>
              <a:ext uri="{FF2B5EF4-FFF2-40B4-BE49-F238E27FC236}">
                <a16:creationId xmlns:a16="http://schemas.microsoft.com/office/drawing/2014/main" id="{C16455F6-BDFE-4D1A-A7C6-1A38780FE26D}"/>
              </a:ext>
            </a:extLst>
          </p:cNvPr>
          <p:cNvSpPr/>
          <p:nvPr/>
        </p:nvSpPr>
        <p:spPr>
          <a:xfrm>
            <a:off x="11188466" y="5354337"/>
            <a:ext cx="719233" cy="471469"/>
          </a:xfrm>
          <a:prstGeom prst="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1</a:t>
            </a:r>
          </a:p>
        </p:txBody>
      </p:sp>
      <p:sp>
        <p:nvSpPr>
          <p:cNvPr id="15" name="Rectangle 14">
            <a:extLst>
              <a:ext uri="{FF2B5EF4-FFF2-40B4-BE49-F238E27FC236}">
                <a16:creationId xmlns:a16="http://schemas.microsoft.com/office/drawing/2014/main" id="{546662F4-8C09-4E6A-A127-D62613A9CD4A}"/>
              </a:ext>
            </a:extLst>
          </p:cNvPr>
          <p:cNvSpPr/>
          <p:nvPr/>
        </p:nvSpPr>
        <p:spPr>
          <a:xfrm>
            <a:off x="953731" y="4526402"/>
            <a:ext cx="2669022" cy="1754326"/>
          </a:xfrm>
          <a:prstGeom prst="rect">
            <a:avLst/>
          </a:prstGeom>
        </p:spPr>
        <p:txBody>
          <a:bodyPr wrap="square">
            <a:spAutoFit/>
          </a:bodyPr>
          <a:lstStyle/>
          <a:p>
            <a:r>
              <a:rPr lang="en-CA" b="1" dirty="0"/>
              <a:t>Hyperparameters:</a:t>
            </a:r>
          </a:p>
          <a:p>
            <a:r>
              <a:rPr lang="en-CA" dirty="0" err="1"/>
              <a:t>Min_samples_leaf</a:t>
            </a:r>
            <a:endParaRPr lang="en-CA" dirty="0"/>
          </a:p>
          <a:p>
            <a:r>
              <a:rPr lang="en-CA" dirty="0"/>
              <a:t>Criterion</a:t>
            </a:r>
          </a:p>
          <a:p>
            <a:r>
              <a:rPr lang="en-CA" dirty="0" err="1"/>
              <a:t>Max_depth</a:t>
            </a:r>
            <a:endParaRPr lang="en-CA" dirty="0"/>
          </a:p>
          <a:p>
            <a:r>
              <a:rPr lang="en-CA" dirty="0" err="1"/>
              <a:t>N_estimators</a:t>
            </a:r>
            <a:endParaRPr lang="en-CA" dirty="0"/>
          </a:p>
          <a:p>
            <a:r>
              <a:rPr lang="en-CA" dirty="0" err="1"/>
              <a:t>Max_features</a:t>
            </a:r>
            <a:endParaRPr lang="en-CA" dirty="0"/>
          </a:p>
        </p:txBody>
      </p:sp>
    </p:spTree>
    <p:extLst>
      <p:ext uri="{BB962C8B-B14F-4D97-AF65-F5344CB8AC3E}">
        <p14:creationId xmlns:p14="http://schemas.microsoft.com/office/powerpoint/2010/main" val="31366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C974-2C1E-49C9-B0F3-7E888E82502C}"/>
              </a:ext>
            </a:extLst>
          </p:cNvPr>
          <p:cNvSpPr>
            <a:spLocks noGrp="1"/>
          </p:cNvSpPr>
          <p:nvPr>
            <p:ph type="title"/>
          </p:nvPr>
        </p:nvSpPr>
        <p:spPr/>
        <p:txBody>
          <a:bodyPr/>
          <a:lstStyle/>
          <a:p>
            <a:r>
              <a:rPr lang="en-CA" dirty="0"/>
              <a:t>Difference Between RF and Bagging</a:t>
            </a:r>
          </a:p>
        </p:txBody>
      </p:sp>
      <p:graphicFrame>
        <p:nvGraphicFramePr>
          <p:cNvPr id="18" name="Content Placeholder 17">
            <a:extLst>
              <a:ext uri="{FF2B5EF4-FFF2-40B4-BE49-F238E27FC236}">
                <a16:creationId xmlns:a16="http://schemas.microsoft.com/office/drawing/2014/main" id="{484A89DC-EE11-4D9F-8796-478753D01AFC}"/>
              </a:ext>
            </a:extLst>
          </p:cNvPr>
          <p:cNvGraphicFramePr>
            <a:graphicFrameLocks noGrp="1"/>
          </p:cNvGraphicFramePr>
          <p:nvPr>
            <p:ph idx="1"/>
            <p:extLst>
              <p:ext uri="{D42A27DB-BD31-4B8C-83A1-F6EECF244321}">
                <p14:modId xmlns:p14="http://schemas.microsoft.com/office/powerpoint/2010/main" val="907618664"/>
              </p:ext>
            </p:extLst>
          </p:nvPr>
        </p:nvGraphicFramePr>
        <p:xfrm>
          <a:off x="838200" y="2424019"/>
          <a:ext cx="10515600" cy="3200400"/>
        </p:xfrm>
        <a:graphic>
          <a:graphicData uri="http://schemas.openxmlformats.org/drawingml/2006/table">
            <a:tbl>
              <a:tblPr firstRow="1" bandRow="1">
                <a:tableStyleId>{5C22544A-7EE6-4342-B048-85BDC9FD1C3A}</a:tableStyleId>
              </a:tblPr>
              <a:tblGrid>
                <a:gridCol w="3195918">
                  <a:extLst>
                    <a:ext uri="{9D8B030D-6E8A-4147-A177-3AD203B41FA5}">
                      <a16:colId xmlns:a16="http://schemas.microsoft.com/office/drawing/2014/main" val="595672392"/>
                    </a:ext>
                  </a:extLst>
                </a:gridCol>
                <a:gridCol w="3637429">
                  <a:extLst>
                    <a:ext uri="{9D8B030D-6E8A-4147-A177-3AD203B41FA5}">
                      <a16:colId xmlns:a16="http://schemas.microsoft.com/office/drawing/2014/main" val="2017512193"/>
                    </a:ext>
                  </a:extLst>
                </a:gridCol>
                <a:gridCol w="3682253">
                  <a:extLst>
                    <a:ext uri="{9D8B030D-6E8A-4147-A177-3AD203B41FA5}">
                      <a16:colId xmlns:a16="http://schemas.microsoft.com/office/drawing/2014/main" val="3145247118"/>
                    </a:ext>
                  </a:extLst>
                </a:gridCol>
              </a:tblGrid>
              <a:tr h="370840">
                <a:tc>
                  <a:txBody>
                    <a:bodyPr/>
                    <a:lstStyle/>
                    <a:p>
                      <a:endParaRPr lang="en-CA" dirty="0"/>
                    </a:p>
                  </a:txBody>
                  <a:tcPr>
                    <a:solidFill>
                      <a:srgbClr val="E1C2A3"/>
                    </a:solidFill>
                  </a:tcPr>
                </a:tc>
                <a:tc>
                  <a:txBody>
                    <a:bodyPr/>
                    <a:lstStyle/>
                    <a:p>
                      <a:pPr algn="ctr"/>
                      <a:r>
                        <a:rPr lang="en-CA" sz="2400" dirty="0">
                          <a:solidFill>
                            <a:schemeClr val="tx1"/>
                          </a:solidFill>
                        </a:rPr>
                        <a:t>Bagging</a:t>
                      </a:r>
                    </a:p>
                  </a:txBody>
                  <a:tcPr>
                    <a:solidFill>
                      <a:srgbClr val="E1C2A3"/>
                    </a:solidFill>
                  </a:tcPr>
                </a:tc>
                <a:tc>
                  <a:txBody>
                    <a:bodyPr/>
                    <a:lstStyle/>
                    <a:p>
                      <a:pPr algn="ctr"/>
                      <a:r>
                        <a:rPr lang="en-CA" sz="2400" dirty="0">
                          <a:solidFill>
                            <a:schemeClr val="tx1"/>
                          </a:solidFill>
                        </a:rPr>
                        <a:t>Random Forest</a:t>
                      </a:r>
                    </a:p>
                  </a:txBody>
                  <a:tcPr>
                    <a:solidFill>
                      <a:srgbClr val="E1C2A3"/>
                    </a:solidFill>
                  </a:tcPr>
                </a:tc>
                <a:extLst>
                  <a:ext uri="{0D108BD9-81ED-4DB2-BD59-A6C34878D82A}">
                    <a16:rowId xmlns:a16="http://schemas.microsoft.com/office/drawing/2014/main" val="310295384"/>
                  </a:ext>
                </a:extLst>
              </a:tr>
              <a:tr h="370840">
                <a:tc>
                  <a:txBody>
                    <a:bodyPr/>
                    <a:lstStyle/>
                    <a:p>
                      <a:r>
                        <a:rPr lang="en-CA" sz="2400" dirty="0"/>
                        <a:t>Ensemble Technique</a:t>
                      </a:r>
                    </a:p>
                  </a:txBody>
                  <a:tcPr>
                    <a:noFill/>
                  </a:tcPr>
                </a:tc>
                <a:tc>
                  <a:txBody>
                    <a:bodyPr/>
                    <a:lstStyle/>
                    <a:p>
                      <a:pPr algn="ctr"/>
                      <a:r>
                        <a:rPr lang="en-CA" dirty="0"/>
                        <a:t>Yes</a:t>
                      </a:r>
                    </a:p>
                  </a:txBody>
                  <a:tcPr>
                    <a:noFill/>
                  </a:tcPr>
                </a:tc>
                <a:tc>
                  <a:txBody>
                    <a:bodyPr/>
                    <a:lstStyle/>
                    <a:p>
                      <a:pPr algn="ctr"/>
                      <a:r>
                        <a:rPr lang="en-CA" dirty="0"/>
                        <a:t>Yes</a:t>
                      </a:r>
                    </a:p>
                  </a:txBody>
                  <a:tcPr>
                    <a:noFill/>
                  </a:tcPr>
                </a:tc>
                <a:extLst>
                  <a:ext uri="{0D108BD9-81ED-4DB2-BD59-A6C34878D82A}">
                    <a16:rowId xmlns:a16="http://schemas.microsoft.com/office/drawing/2014/main" val="3335124412"/>
                  </a:ext>
                </a:extLst>
              </a:tr>
              <a:tr h="370840">
                <a:tc>
                  <a:txBody>
                    <a:bodyPr/>
                    <a:lstStyle/>
                    <a:p>
                      <a:r>
                        <a:rPr lang="en-CA" sz="2400" dirty="0"/>
                        <a:t>Uses Decision Trees</a:t>
                      </a:r>
                    </a:p>
                  </a:txBody>
                  <a:tcPr>
                    <a:solidFill>
                      <a:srgbClr val="F3E6D9"/>
                    </a:solidFill>
                  </a:tcPr>
                </a:tc>
                <a:tc>
                  <a:txBody>
                    <a:bodyPr/>
                    <a:lstStyle/>
                    <a:p>
                      <a:pPr algn="ctr"/>
                      <a:r>
                        <a:rPr lang="en-CA" dirty="0"/>
                        <a:t>Sometimes</a:t>
                      </a:r>
                    </a:p>
                  </a:txBody>
                  <a:tcPr>
                    <a:solidFill>
                      <a:srgbClr val="F3E6D9"/>
                    </a:solidFill>
                  </a:tcPr>
                </a:tc>
                <a:tc>
                  <a:txBody>
                    <a:bodyPr/>
                    <a:lstStyle/>
                    <a:p>
                      <a:pPr algn="ctr"/>
                      <a:r>
                        <a:rPr lang="en-CA" dirty="0"/>
                        <a:t>Always</a:t>
                      </a:r>
                    </a:p>
                  </a:txBody>
                  <a:tcPr>
                    <a:solidFill>
                      <a:srgbClr val="F3E6D9"/>
                    </a:solidFill>
                  </a:tcPr>
                </a:tc>
                <a:extLst>
                  <a:ext uri="{0D108BD9-81ED-4DB2-BD59-A6C34878D82A}">
                    <a16:rowId xmlns:a16="http://schemas.microsoft.com/office/drawing/2014/main" val="2010415210"/>
                  </a:ext>
                </a:extLst>
              </a:tr>
              <a:tr h="370840">
                <a:tc>
                  <a:txBody>
                    <a:bodyPr/>
                    <a:lstStyle/>
                    <a:p>
                      <a:r>
                        <a:rPr lang="en-CA" sz="2400" dirty="0"/>
                        <a:t>Bootstrap Sampling</a:t>
                      </a:r>
                    </a:p>
                  </a:txBody>
                  <a:tcPr>
                    <a:noFill/>
                  </a:tcPr>
                </a:tc>
                <a:tc>
                  <a:txBody>
                    <a:bodyPr/>
                    <a:lstStyle/>
                    <a:p>
                      <a:pPr algn="ctr"/>
                      <a:r>
                        <a:rPr lang="en-CA" dirty="0"/>
                        <a:t>Yes</a:t>
                      </a:r>
                    </a:p>
                  </a:txBody>
                  <a:tcPr>
                    <a:noFill/>
                  </a:tcPr>
                </a:tc>
                <a:tc>
                  <a:txBody>
                    <a:bodyPr/>
                    <a:lstStyle/>
                    <a:p>
                      <a:pPr algn="ctr"/>
                      <a:r>
                        <a:rPr lang="en-CA" dirty="0"/>
                        <a:t>Yes</a:t>
                      </a:r>
                    </a:p>
                  </a:txBody>
                  <a:tcPr>
                    <a:noFill/>
                  </a:tcPr>
                </a:tc>
                <a:extLst>
                  <a:ext uri="{0D108BD9-81ED-4DB2-BD59-A6C34878D82A}">
                    <a16:rowId xmlns:a16="http://schemas.microsoft.com/office/drawing/2014/main" val="3485909186"/>
                  </a:ext>
                </a:extLst>
              </a:tr>
              <a:tr h="370840">
                <a:tc>
                  <a:txBody>
                    <a:bodyPr/>
                    <a:lstStyle/>
                    <a:p>
                      <a:r>
                        <a:rPr lang="en-CA" sz="2400" dirty="0"/>
                        <a:t>Feature space per tree </a:t>
                      </a:r>
                    </a:p>
                  </a:txBody>
                  <a:tcPr>
                    <a:solidFill>
                      <a:srgbClr val="F3E6D9"/>
                    </a:solidFill>
                  </a:tcPr>
                </a:tc>
                <a:tc>
                  <a:txBody>
                    <a:bodyPr/>
                    <a:lstStyle/>
                    <a:p>
                      <a:pPr algn="ctr"/>
                      <a:r>
                        <a:rPr lang="en-CA" dirty="0"/>
                        <a:t>Uses all M features</a:t>
                      </a:r>
                    </a:p>
                  </a:txBody>
                  <a:tcPr>
                    <a:solidFill>
                      <a:srgbClr val="F3E6D9"/>
                    </a:solidFill>
                  </a:tcPr>
                </a:tc>
                <a:tc>
                  <a:txBody>
                    <a:bodyPr/>
                    <a:lstStyle/>
                    <a:p>
                      <a:pPr algn="ctr"/>
                      <a:r>
                        <a:rPr lang="en-CA" dirty="0"/>
                        <a:t>Uses m features &lt;M</a:t>
                      </a:r>
                    </a:p>
                  </a:txBody>
                  <a:tcPr>
                    <a:solidFill>
                      <a:srgbClr val="F3E6D9"/>
                    </a:solidFill>
                  </a:tcPr>
                </a:tc>
                <a:extLst>
                  <a:ext uri="{0D108BD9-81ED-4DB2-BD59-A6C34878D82A}">
                    <a16:rowId xmlns:a16="http://schemas.microsoft.com/office/drawing/2014/main" val="124354128"/>
                  </a:ext>
                </a:extLst>
              </a:tr>
              <a:tr h="370840">
                <a:tc>
                  <a:txBody>
                    <a:bodyPr/>
                    <a:lstStyle/>
                    <a:p>
                      <a:r>
                        <a:rPr lang="en-CA" sz="2400" dirty="0"/>
                        <a:t>Reduces Variance</a:t>
                      </a:r>
                    </a:p>
                  </a:txBody>
                  <a:tcPr>
                    <a:noFill/>
                  </a:tcPr>
                </a:tc>
                <a:tc>
                  <a:txBody>
                    <a:bodyPr/>
                    <a:lstStyle/>
                    <a:p>
                      <a:pPr algn="ctr"/>
                      <a:r>
                        <a:rPr lang="en-CA" dirty="0"/>
                        <a:t>Yes</a:t>
                      </a:r>
                    </a:p>
                  </a:txBody>
                  <a:tcPr>
                    <a:noFill/>
                  </a:tcPr>
                </a:tc>
                <a:tc>
                  <a:txBody>
                    <a:bodyPr/>
                    <a:lstStyle/>
                    <a:p>
                      <a:pPr algn="ctr"/>
                      <a:r>
                        <a:rPr lang="en-CA" dirty="0"/>
                        <a:t>Yes</a:t>
                      </a:r>
                    </a:p>
                  </a:txBody>
                  <a:tcPr>
                    <a:noFill/>
                  </a:tcPr>
                </a:tc>
                <a:extLst>
                  <a:ext uri="{0D108BD9-81ED-4DB2-BD59-A6C34878D82A}">
                    <a16:rowId xmlns:a16="http://schemas.microsoft.com/office/drawing/2014/main" val="2247502219"/>
                  </a:ext>
                </a:extLst>
              </a:tr>
              <a:tr h="370840">
                <a:tc>
                  <a:txBody>
                    <a:bodyPr/>
                    <a:lstStyle/>
                    <a:p>
                      <a:r>
                        <a:rPr lang="en-CA" sz="2400" dirty="0"/>
                        <a:t>Reduces correlation </a:t>
                      </a:r>
                    </a:p>
                  </a:txBody>
                  <a:tcPr>
                    <a:solidFill>
                      <a:srgbClr val="F3E6D9"/>
                    </a:solidFill>
                  </a:tcPr>
                </a:tc>
                <a:tc>
                  <a:txBody>
                    <a:bodyPr/>
                    <a:lstStyle/>
                    <a:p>
                      <a:pPr algn="ctr"/>
                      <a:r>
                        <a:rPr lang="en-CA" dirty="0"/>
                        <a:t>No</a:t>
                      </a:r>
                    </a:p>
                  </a:txBody>
                  <a:tcPr>
                    <a:solidFill>
                      <a:srgbClr val="F3E6D9"/>
                    </a:solidFill>
                  </a:tcPr>
                </a:tc>
                <a:tc>
                  <a:txBody>
                    <a:bodyPr/>
                    <a:lstStyle/>
                    <a:p>
                      <a:pPr algn="ctr"/>
                      <a:r>
                        <a:rPr lang="en-CA" dirty="0"/>
                        <a:t>Yes</a:t>
                      </a:r>
                    </a:p>
                  </a:txBody>
                  <a:tcPr>
                    <a:solidFill>
                      <a:srgbClr val="F3E6D9"/>
                    </a:solidFill>
                  </a:tcPr>
                </a:tc>
                <a:extLst>
                  <a:ext uri="{0D108BD9-81ED-4DB2-BD59-A6C34878D82A}">
                    <a16:rowId xmlns:a16="http://schemas.microsoft.com/office/drawing/2014/main" val="815293878"/>
                  </a:ext>
                </a:extLst>
              </a:tr>
            </a:tbl>
          </a:graphicData>
        </a:graphic>
      </p:graphicFrame>
      <p:sp>
        <p:nvSpPr>
          <p:cNvPr id="17" name="Slide Number Placeholder 16">
            <a:extLst>
              <a:ext uri="{FF2B5EF4-FFF2-40B4-BE49-F238E27FC236}">
                <a16:creationId xmlns:a16="http://schemas.microsoft.com/office/drawing/2014/main" id="{7009C627-0500-48EE-B3F9-464FCFB7F579}"/>
              </a:ext>
            </a:extLst>
          </p:cNvPr>
          <p:cNvSpPr>
            <a:spLocks noGrp="1"/>
          </p:cNvSpPr>
          <p:nvPr>
            <p:ph type="sldNum" sz="quarter" idx="12"/>
          </p:nvPr>
        </p:nvSpPr>
        <p:spPr/>
        <p:txBody>
          <a:bodyPr/>
          <a:lstStyle/>
          <a:p>
            <a:fld id="{B3262E0A-215D-486A-A592-BFF960BA120B}" type="slidenum">
              <a:rPr lang="en-CA" smtClean="0"/>
              <a:t>12</a:t>
            </a:fld>
            <a:endParaRPr lang="en-CA"/>
          </a:p>
        </p:txBody>
      </p:sp>
      <p:sp>
        <p:nvSpPr>
          <p:cNvPr id="16" name="Footer Placeholder 3">
            <a:extLst>
              <a:ext uri="{FF2B5EF4-FFF2-40B4-BE49-F238E27FC236}">
                <a16:creationId xmlns:a16="http://schemas.microsoft.com/office/drawing/2014/main" id="{08872BAB-543E-44D7-8FC5-2DE27ABD9DE7}"/>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a:t>
            </a:r>
            <a:r>
              <a:rPr lang="en-CA" sz="1867" dirty="0">
                <a:solidFill>
                  <a:schemeClr val="accent6">
                    <a:lumMod val="75000"/>
                  </a:schemeClr>
                </a:solidFill>
                <a:latin typeface="Calibri" panose="020F0502020204030204"/>
              </a:rPr>
              <a:t> </a:t>
            </a:r>
            <a:r>
              <a:rPr lang="en-CA" sz="1867" dirty="0">
                <a:solidFill>
                  <a:srgbClr val="E1C2A3"/>
                </a:solidFill>
                <a:latin typeface="Calibri" panose="020F0502020204030204"/>
              </a:rPr>
              <a:t>Forest</a:t>
            </a:r>
            <a:r>
              <a:rPr lang="en-CA" sz="1867" dirty="0">
                <a:solidFill>
                  <a:schemeClr val="accent6">
                    <a:lumMod val="75000"/>
                  </a:schemeClr>
                </a:solidFill>
                <a:latin typeface="Calibri" panose="020F0502020204030204"/>
              </a:rPr>
              <a:t>              </a:t>
            </a:r>
            <a:r>
              <a:rPr lang="en-CA" sz="1867" b="1" dirty="0">
                <a:solidFill>
                  <a:schemeClr val="accent6">
                    <a:lumMod val="75000"/>
                  </a:schemeClr>
                </a:solidFill>
                <a:latin typeface="Calibri" panose="020F0502020204030204"/>
              </a:rPr>
              <a:t>Comparisons </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74BD-F470-4F16-9378-E1BD4FB7C4D0}"/>
              </a:ext>
            </a:extLst>
          </p:cNvPr>
          <p:cNvSpPr>
            <a:spLocks noGrp="1"/>
          </p:cNvSpPr>
          <p:nvPr>
            <p:ph type="title"/>
          </p:nvPr>
        </p:nvSpPr>
        <p:spPr/>
        <p:txBody>
          <a:bodyPr/>
          <a:lstStyle/>
          <a:p>
            <a:r>
              <a:rPr lang="en-CA" dirty="0"/>
              <a:t>Random Forest and Cross Validation</a:t>
            </a:r>
          </a:p>
        </p:txBody>
      </p:sp>
      <p:sp>
        <p:nvSpPr>
          <p:cNvPr id="9" name="Text Placeholder 8">
            <a:extLst>
              <a:ext uri="{FF2B5EF4-FFF2-40B4-BE49-F238E27FC236}">
                <a16:creationId xmlns:a16="http://schemas.microsoft.com/office/drawing/2014/main" id="{5701871C-0DCA-481D-A974-A184E318AC88}"/>
              </a:ext>
            </a:extLst>
          </p:cNvPr>
          <p:cNvSpPr>
            <a:spLocks noGrp="1"/>
          </p:cNvSpPr>
          <p:nvPr>
            <p:ph type="body" idx="1"/>
          </p:nvPr>
        </p:nvSpPr>
        <p:spPr>
          <a:xfrm>
            <a:off x="847045" y="1412650"/>
            <a:ext cx="5157787" cy="823912"/>
          </a:xfrm>
        </p:spPr>
        <p:txBody>
          <a:bodyPr/>
          <a:lstStyle/>
          <a:p>
            <a:r>
              <a:rPr lang="en-CA" dirty="0"/>
              <a:t>Cross-Validation:</a:t>
            </a:r>
          </a:p>
        </p:txBody>
      </p:sp>
      <p:sp>
        <p:nvSpPr>
          <p:cNvPr id="11" name="Text Placeholder 10">
            <a:extLst>
              <a:ext uri="{FF2B5EF4-FFF2-40B4-BE49-F238E27FC236}">
                <a16:creationId xmlns:a16="http://schemas.microsoft.com/office/drawing/2014/main" id="{2D9E702B-73CE-4700-8847-E5E2D849141E}"/>
              </a:ext>
            </a:extLst>
          </p:cNvPr>
          <p:cNvSpPr>
            <a:spLocks noGrp="1"/>
          </p:cNvSpPr>
          <p:nvPr>
            <p:ph type="body" sz="quarter" idx="3"/>
          </p:nvPr>
        </p:nvSpPr>
        <p:spPr>
          <a:xfrm>
            <a:off x="6179457" y="1412650"/>
            <a:ext cx="5183188" cy="823912"/>
          </a:xfrm>
        </p:spPr>
        <p:txBody>
          <a:bodyPr/>
          <a:lstStyle/>
          <a:p>
            <a:r>
              <a:rPr lang="en-CA" dirty="0"/>
              <a:t>Random Forest</a:t>
            </a:r>
          </a:p>
        </p:txBody>
      </p:sp>
      <p:sp>
        <p:nvSpPr>
          <p:cNvPr id="12" name="Content Placeholder 11">
            <a:extLst>
              <a:ext uri="{FF2B5EF4-FFF2-40B4-BE49-F238E27FC236}">
                <a16:creationId xmlns:a16="http://schemas.microsoft.com/office/drawing/2014/main" id="{C341E118-DD33-4AE5-9F6B-E74DEB9E70C4}"/>
              </a:ext>
            </a:extLst>
          </p:cNvPr>
          <p:cNvSpPr>
            <a:spLocks noGrp="1"/>
          </p:cNvSpPr>
          <p:nvPr>
            <p:ph sz="quarter" idx="4"/>
          </p:nvPr>
        </p:nvSpPr>
        <p:spPr>
          <a:xfrm>
            <a:off x="6186181" y="2400566"/>
            <a:ext cx="5183188" cy="3520583"/>
          </a:xfrm>
        </p:spPr>
        <p:txBody>
          <a:bodyPr>
            <a:normAutofit/>
          </a:bodyPr>
          <a:lstStyle/>
          <a:p>
            <a:r>
              <a:rPr lang="en-CA" dirty="0"/>
              <a:t>Random forest already subsamples the data set to train each tree. </a:t>
            </a:r>
          </a:p>
          <a:p>
            <a:pPr lvl="1"/>
            <a:r>
              <a:rPr lang="en-CA" dirty="0"/>
              <a:t>Out-of-bag score: aggregated accuracy from trees where a sample was not a part of the subset used for training.</a:t>
            </a:r>
          </a:p>
        </p:txBody>
      </p:sp>
      <p:sp>
        <p:nvSpPr>
          <p:cNvPr id="21" name="Footer Placeholder 3">
            <a:extLst>
              <a:ext uri="{FF2B5EF4-FFF2-40B4-BE49-F238E27FC236}">
                <a16:creationId xmlns:a16="http://schemas.microsoft.com/office/drawing/2014/main" id="{5B335AED-096B-4BDC-B4BA-4B4D4D35F36D}"/>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a:t>
            </a:r>
            <a:r>
              <a:rPr lang="en-CA" sz="1867" b="1" dirty="0">
                <a:solidFill>
                  <a:schemeClr val="accent6">
                    <a:lumMod val="75000"/>
                  </a:schemeClr>
                </a:solidFill>
                <a:latin typeface="Calibri" panose="020F0502020204030204"/>
              </a:rPr>
              <a:t> </a:t>
            </a:r>
            <a:r>
              <a:rPr lang="en-CA" sz="1867" dirty="0">
                <a:solidFill>
                  <a:srgbClr val="E1C2A3"/>
                </a:solidFill>
                <a:latin typeface="Calibri" panose="020F0502020204030204"/>
              </a:rPr>
              <a:t>Forest</a:t>
            </a:r>
            <a:r>
              <a:rPr lang="en-CA" sz="1867" b="1" dirty="0">
                <a:solidFill>
                  <a:schemeClr val="accent6">
                    <a:lumMod val="75000"/>
                  </a:schemeClr>
                </a:solidFill>
                <a:latin typeface="Calibri" panose="020F0502020204030204"/>
              </a:rPr>
              <a:t>              Comparisons </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A8BF67D-98F8-410C-B73D-E8FBD06C0220}"/>
              </a:ext>
            </a:extLst>
          </p:cNvPr>
          <p:cNvSpPr>
            <a:spLocks noGrp="1"/>
          </p:cNvSpPr>
          <p:nvPr>
            <p:ph type="sldNum" sz="quarter" idx="12"/>
          </p:nvPr>
        </p:nvSpPr>
        <p:spPr>
          <a:xfrm>
            <a:off x="8610600" y="6356350"/>
            <a:ext cx="2743200" cy="365125"/>
          </a:xfrm>
        </p:spPr>
        <p:txBody>
          <a:bodyPr/>
          <a:lstStyle/>
          <a:p>
            <a:fld id="{B3262E0A-215D-486A-A592-BFF960BA120B}" type="slidenum">
              <a:rPr lang="en-CA" smtClean="0"/>
              <a:t>13</a:t>
            </a:fld>
            <a:endParaRPr lang="en-CA"/>
          </a:p>
        </p:txBody>
      </p:sp>
      <p:graphicFrame>
        <p:nvGraphicFramePr>
          <p:cNvPr id="3" name="Table 2">
            <a:extLst>
              <a:ext uri="{FF2B5EF4-FFF2-40B4-BE49-F238E27FC236}">
                <a16:creationId xmlns:a16="http://schemas.microsoft.com/office/drawing/2014/main" id="{CD3C9A85-24FC-4F96-895C-D0449595C3A4}"/>
              </a:ext>
            </a:extLst>
          </p:cNvPr>
          <p:cNvGraphicFramePr>
            <a:graphicFrameLocks noGrp="1"/>
          </p:cNvGraphicFramePr>
          <p:nvPr/>
        </p:nvGraphicFramePr>
        <p:xfrm>
          <a:off x="1151751" y="2987906"/>
          <a:ext cx="4064000" cy="423334"/>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204757731"/>
                    </a:ext>
                  </a:extLst>
                </a:gridCol>
                <a:gridCol w="1016000">
                  <a:extLst>
                    <a:ext uri="{9D8B030D-6E8A-4147-A177-3AD203B41FA5}">
                      <a16:colId xmlns:a16="http://schemas.microsoft.com/office/drawing/2014/main" val="2027065320"/>
                    </a:ext>
                  </a:extLst>
                </a:gridCol>
                <a:gridCol w="1016000">
                  <a:extLst>
                    <a:ext uri="{9D8B030D-6E8A-4147-A177-3AD203B41FA5}">
                      <a16:colId xmlns:a16="http://schemas.microsoft.com/office/drawing/2014/main" val="2431266821"/>
                    </a:ext>
                  </a:extLst>
                </a:gridCol>
                <a:gridCol w="1016000">
                  <a:extLst>
                    <a:ext uri="{9D8B030D-6E8A-4147-A177-3AD203B41FA5}">
                      <a16:colId xmlns:a16="http://schemas.microsoft.com/office/drawing/2014/main" val="1889683414"/>
                    </a:ext>
                  </a:extLst>
                </a:gridCol>
              </a:tblGrid>
              <a:tr h="423334">
                <a:tc>
                  <a:txBody>
                    <a:bodyPr/>
                    <a:lstStyle/>
                    <a:p>
                      <a:endParaRPr lang="en-CA" dirty="0"/>
                    </a:p>
                  </a:txBody>
                  <a:tcPr>
                    <a:solidFill>
                      <a:schemeClr val="accent6">
                        <a:lumMod val="60000"/>
                        <a:lumOff val="40000"/>
                      </a:schemeClr>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68802557"/>
                  </a:ext>
                </a:extLst>
              </a:tr>
            </a:tbl>
          </a:graphicData>
        </a:graphic>
      </p:graphicFrame>
      <p:graphicFrame>
        <p:nvGraphicFramePr>
          <p:cNvPr id="13" name="Table 12">
            <a:extLst>
              <a:ext uri="{FF2B5EF4-FFF2-40B4-BE49-F238E27FC236}">
                <a16:creationId xmlns:a16="http://schemas.microsoft.com/office/drawing/2014/main" id="{9E3364CB-B754-4082-B3D9-DCC182B6BB57}"/>
              </a:ext>
            </a:extLst>
          </p:cNvPr>
          <p:cNvGraphicFramePr>
            <a:graphicFrameLocks noGrp="1"/>
          </p:cNvGraphicFramePr>
          <p:nvPr/>
        </p:nvGraphicFramePr>
        <p:xfrm>
          <a:off x="1151751" y="3655522"/>
          <a:ext cx="4064000" cy="423334"/>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204757731"/>
                    </a:ext>
                  </a:extLst>
                </a:gridCol>
                <a:gridCol w="1016000">
                  <a:extLst>
                    <a:ext uri="{9D8B030D-6E8A-4147-A177-3AD203B41FA5}">
                      <a16:colId xmlns:a16="http://schemas.microsoft.com/office/drawing/2014/main" val="2027065320"/>
                    </a:ext>
                  </a:extLst>
                </a:gridCol>
                <a:gridCol w="1016000">
                  <a:extLst>
                    <a:ext uri="{9D8B030D-6E8A-4147-A177-3AD203B41FA5}">
                      <a16:colId xmlns:a16="http://schemas.microsoft.com/office/drawing/2014/main" val="2431266821"/>
                    </a:ext>
                  </a:extLst>
                </a:gridCol>
                <a:gridCol w="1016000">
                  <a:extLst>
                    <a:ext uri="{9D8B030D-6E8A-4147-A177-3AD203B41FA5}">
                      <a16:colId xmlns:a16="http://schemas.microsoft.com/office/drawing/2014/main" val="1889683414"/>
                    </a:ext>
                  </a:extLst>
                </a:gridCol>
              </a:tblGrid>
              <a:tr h="423334">
                <a:tc>
                  <a:txBody>
                    <a:bodyPr/>
                    <a:lstStyle/>
                    <a:p>
                      <a:endParaRPr lang="en-CA" dirty="0"/>
                    </a:p>
                  </a:txBody>
                  <a:tcPr>
                    <a:solidFill>
                      <a:srgbClr val="F3E6D9"/>
                    </a:solidFill>
                  </a:tcPr>
                </a:tc>
                <a:tc>
                  <a:txBody>
                    <a:bodyPr/>
                    <a:lstStyle/>
                    <a:p>
                      <a:endParaRPr lang="en-CA" dirty="0"/>
                    </a:p>
                  </a:txBody>
                  <a:tcPr>
                    <a:solidFill>
                      <a:schemeClr val="accent6">
                        <a:lumMod val="60000"/>
                        <a:lumOff val="40000"/>
                      </a:schemeClr>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68802557"/>
                  </a:ext>
                </a:extLst>
              </a:tr>
            </a:tbl>
          </a:graphicData>
        </a:graphic>
      </p:graphicFrame>
      <p:graphicFrame>
        <p:nvGraphicFramePr>
          <p:cNvPr id="14" name="Table 13">
            <a:extLst>
              <a:ext uri="{FF2B5EF4-FFF2-40B4-BE49-F238E27FC236}">
                <a16:creationId xmlns:a16="http://schemas.microsoft.com/office/drawing/2014/main" id="{2BFC9E59-9A9A-49A7-9F75-611588F36C74}"/>
              </a:ext>
            </a:extLst>
          </p:cNvPr>
          <p:cNvGraphicFramePr>
            <a:graphicFrameLocks noGrp="1"/>
          </p:cNvGraphicFramePr>
          <p:nvPr/>
        </p:nvGraphicFramePr>
        <p:xfrm>
          <a:off x="1151751" y="4323138"/>
          <a:ext cx="4064000" cy="423334"/>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204757731"/>
                    </a:ext>
                  </a:extLst>
                </a:gridCol>
                <a:gridCol w="1016000">
                  <a:extLst>
                    <a:ext uri="{9D8B030D-6E8A-4147-A177-3AD203B41FA5}">
                      <a16:colId xmlns:a16="http://schemas.microsoft.com/office/drawing/2014/main" val="2027065320"/>
                    </a:ext>
                  </a:extLst>
                </a:gridCol>
                <a:gridCol w="1016000">
                  <a:extLst>
                    <a:ext uri="{9D8B030D-6E8A-4147-A177-3AD203B41FA5}">
                      <a16:colId xmlns:a16="http://schemas.microsoft.com/office/drawing/2014/main" val="2431266821"/>
                    </a:ext>
                  </a:extLst>
                </a:gridCol>
                <a:gridCol w="1016000">
                  <a:extLst>
                    <a:ext uri="{9D8B030D-6E8A-4147-A177-3AD203B41FA5}">
                      <a16:colId xmlns:a16="http://schemas.microsoft.com/office/drawing/2014/main" val="1889683414"/>
                    </a:ext>
                  </a:extLst>
                </a:gridCol>
              </a:tblGrid>
              <a:tr h="423334">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chemeClr val="accent6">
                        <a:lumMod val="60000"/>
                        <a:lumOff val="40000"/>
                      </a:schemeClr>
                    </a:solidFill>
                  </a:tcPr>
                </a:tc>
                <a:tc>
                  <a:txBody>
                    <a:bodyPr/>
                    <a:lstStyle/>
                    <a:p>
                      <a:endParaRPr lang="en-CA" dirty="0"/>
                    </a:p>
                  </a:txBody>
                  <a:tcPr>
                    <a:solidFill>
                      <a:srgbClr val="F3E6D9"/>
                    </a:solidFill>
                  </a:tcPr>
                </a:tc>
                <a:extLst>
                  <a:ext uri="{0D108BD9-81ED-4DB2-BD59-A6C34878D82A}">
                    <a16:rowId xmlns:a16="http://schemas.microsoft.com/office/drawing/2014/main" val="68802557"/>
                  </a:ext>
                </a:extLst>
              </a:tr>
            </a:tbl>
          </a:graphicData>
        </a:graphic>
      </p:graphicFrame>
      <p:graphicFrame>
        <p:nvGraphicFramePr>
          <p:cNvPr id="15" name="Table 14">
            <a:extLst>
              <a:ext uri="{FF2B5EF4-FFF2-40B4-BE49-F238E27FC236}">
                <a16:creationId xmlns:a16="http://schemas.microsoft.com/office/drawing/2014/main" id="{E4CBA60C-8BEA-4C79-8824-A541579C0B7B}"/>
              </a:ext>
            </a:extLst>
          </p:cNvPr>
          <p:cNvGraphicFramePr>
            <a:graphicFrameLocks noGrp="1"/>
          </p:cNvGraphicFramePr>
          <p:nvPr/>
        </p:nvGraphicFramePr>
        <p:xfrm>
          <a:off x="1151751" y="4990754"/>
          <a:ext cx="4064000" cy="423334"/>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204757731"/>
                    </a:ext>
                  </a:extLst>
                </a:gridCol>
                <a:gridCol w="1016000">
                  <a:extLst>
                    <a:ext uri="{9D8B030D-6E8A-4147-A177-3AD203B41FA5}">
                      <a16:colId xmlns:a16="http://schemas.microsoft.com/office/drawing/2014/main" val="2027065320"/>
                    </a:ext>
                  </a:extLst>
                </a:gridCol>
                <a:gridCol w="1016000">
                  <a:extLst>
                    <a:ext uri="{9D8B030D-6E8A-4147-A177-3AD203B41FA5}">
                      <a16:colId xmlns:a16="http://schemas.microsoft.com/office/drawing/2014/main" val="2431266821"/>
                    </a:ext>
                  </a:extLst>
                </a:gridCol>
                <a:gridCol w="1016000">
                  <a:extLst>
                    <a:ext uri="{9D8B030D-6E8A-4147-A177-3AD203B41FA5}">
                      <a16:colId xmlns:a16="http://schemas.microsoft.com/office/drawing/2014/main" val="1889683414"/>
                    </a:ext>
                  </a:extLst>
                </a:gridCol>
              </a:tblGrid>
              <a:tr h="423334">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chemeClr val="accent6">
                        <a:lumMod val="60000"/>
                        <a:lumOff val="40000"/>
                      </a:schemeClr>
                    </a:solidFill>
                  </a:tcPr>
                </a:tc>
                <a:extLst>
                  <a:ext uri="{0D108BD9-81ED-4DB2-BD59-A6C34878D82A}">
                    <a16:rowId xmlns:a16="http://schemas.microsoft.com/office/drawing/2014/main" val="68802557"/>
                  </a:ext>
                </a:extLst>
              </a:tr>
            </a:tbl>
          </a:graphicData>
        </a:graphic>
      </p:graphicFrame>
      <p:graphicFrame>
        <p:nvGraphicFramePr>
          <p:cNvPr id="18" name="Table 17">
            <a:extLst>
              <a:ext uri="{FF2B5EF4-FFF2-40B4-BE49-F238E27FC236}">
                <a16:creationId xmlns:a16="http://schemas.microsoft.com/office/drawing/2014/main" id="{ED433470-A182-4BAA-8316-57817184B9AA}"/>
              </a:ext>
            </a:extLst>
          </p:cNvPr>
          <p:cNvGraphicFramePr>
            <a:graphicFrameLocks noGrp="1"/>
          </p:cNvGraphicFramePr>
          <p:nvPr/>
        </p:nvGraphicFramePr>
        <p:xfrm>
          <a:off x="1151751" y="2400567"/>
          <a:ext cx="4064000" cy="423334"/>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204757731"/>
                    </a:ext>
                  </a:extLst>
                </a:gridCol>
                <a:gridCol w="1016000">
                  <a:extLst>
                    <a:ext uri="{9D8B030D-6E8A-4147-A177-3AD203B41FA5}">
                      <a16:colId xmlns:a16="http://schemas.microsoft.com/office/drawing/2014/main" val="2027065320"/>
                    </a:ext>
                  </a:extLst>
                </a:gridCol>
                <a:gridCol w="1016000">
                  <a:extLst>
                    <a:ext uri="{9D8B030D-6E8A-4147-A177-3AD203B41FA5}">
                      <a16:colId xmlns:a16="http://schemas.microsoft.com/office/drawing/2014/main" val="2431266821"/>
                    </a:ext>
                  </a:extLst>
                </a:gridCol>
                <a:gridCol w="1016000">
                  <a:extLst>
                    <a:ext uri="{9D8B030D-6E8A-4147-A177-3AD203B41FA5}">
                      <a16:colId xmlns:a16="http://schemas.microsoft.com/office/drawing/2014/main" val="1889683414"/>
                    </a:ext>
                  </a:extLst>
                </a:gridCol>
              </a:tblGrid>
              <a:tr h="423334">
                <a:tc>
                  <a:txBody>
                    <a:bodyPr/>
                    <a:lstStyle/>
                    <a:p>
                      <a:pPr algn="ctr"/>
                      <a:r>
                        <a:rPr lang="en-CA" dirty="0"/>
                        <a:t>Fold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dirty="0"/>
                        <a:t>Fold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dirty="0"/>
                        <a:t>Fold 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dirty="0"/>
                        <a:t>Fold 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02557"/>
                  </a:ext>
                </a:extLst>
              </a:tr>
            </a:tbl>
          </a:graphicData>
        </a:graphic>
      </p:graphicFrame>
      <p:sp>
        <p:nvSpPr>
          <p:cNvPr id="8" name="Rectangle 7">
            <a:extLst>
              <a:ext uri="{FF2B5EF4-FFF2-40B4-BE49-F238E27FC236}">
                <a16:creationId xmlns:a16="http://schemas.microsoft.com/office/drawing/2014/main" id="{987BF5A7-6761-4599-8EC6-B5AF49F399FF}"/>
              </a:ext>
            </a:extLst>
          </p:cNvPr>
          <p:cNvSpPr/>
          <p:nvPr/>
        </p:nvSpPr>
        <p:spPr>
          <a:xfrm>
            <a:off x="5222474" y="2987906"/>
            <a:ext cx="887506" cy="423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Run 1</a:t>
            </a:r>
          </a:p>
        </p:txBody>
      </p:sp>
      <p:sp>
        <p:nvSpPr>
          <p:cNvPr id="22" name="Rectangle 21">
            <a:extLst>
              <a:ext uri="{FF2B5EF4-FFF2-40B4-BE49-F238E27FC236}">
                <a16:creationId xmlns:a16="http://schemas.microsoft.com/office/drawing/2014/main" id="{7B8765A7-0E93-4CEA-9559-FD10A4D0777E}"/>
              </a:ext>
            </a:extLst>
          </p:cNvPr>
          <p:cNvSpPr/>
          <p:nvPr/>
        </p:nvSpPr>
        <p:spPr>
          <a:xfrm>
            <a:off x="5222474" y="3655522"/>
            <a:ext cx="887506" cy="423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Run 2</a:t>
            </a:r>
          </a:p>
        </p:txBody>
      </p:sp>
      <p:sp>
        <p:nvSpPr>
          <p:cNvPr id="23" name="Rectangle 22">
            <a:extLst>
              <a:ext uri="{FF2B5EF4-FFF2-40B4-BE49-F238E27FC236}">
                <a16:creationId xmlns:a16="http://schemas.microsoft.com/office/drawing/2014/main" id="{3C466C9D-6E7E-4910-A316-52AA026CC581}"/>
              </a:ext>
            </a:extLst>
          </p:cNvPr>
          <p:cNvSpPr/>
          <p:nvPr/>
        </p:nvSpPr>
        <p:spPr>
          <a:xfrm>
            <a:off x="5215751" y="4325363"/>
            <a:ext cx="900953" cy="423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Run 3</a:t>
            </a:r>
          </a:p>
        </p:txBody>
      </p:sp>
      <p:sp>
        <p:nvSpPr>
          <p:cNvPr id="24" name="Rectangle 23">
            <a:extLst>
              <a:ext uri="{FF2B5EF4-FFF2-40B4-BE49-F238E27FC236}">
                <a16:creationId xmlns:a16="http://schemas.microsoft.com/office/drawing/2014/main" id="{421C648A-3104-462E-951B-F403A306187D}"/>
              </a:ext>
            </a:extLst>
          </p:cNvPr>
          <p:cNvSpPr/>
          <p:nvPr/>
        </p:nvSpPr>
        <p:spPr>
          <a:xfrm>
            <a:off x="5215751" y="4990754"/>
            <a:ext cx="900953" cy="423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Run 4</a:t>
            </a:r>
          </a:p>
        </p:txBody>
      </p:sp>
      <p:sp>
        <p:nvSpPr>
          <p:cNvPr id="25" name="Rectangle 24">
            <a:extLst>
              <a:ext uri="{FF2B5EF4-FFF2-40B4-BE49-F238E27FC236}">
                <a16:creationId xmlns:a16="http://schemas.microsoft.com/office/drawing/2014/main" id="{CF9E9C3F-E546-40F9-B693-5AF8144502A4}"/>
              </a:ext>
            </a:extLst>
          </p:cNvPr>
          <p:cNvSpPr/>
          <p:nvPr/>
        </p:nvSpPr>
        <p:spPr>
          <a:xfrm>
            <a:off x="1151751" y="5566736"/>
            <a:ext cx="900953" cy="423334"/>
          </a:xfrm>
          <a:prstGeom prst="rect">
            <a:avLst/>
          </a:prstGeom>
          <a:solidFill>
            <a:srgbClr val="F3E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26" name="Rectangle 25">
            <a:extLst>
              <a:ext uri="{FF2B5EF4-FFF2-40B4-BE49-F238E27FC236}">
                <a16:creationId xmlns:a16="http://schemas.microsoft.com/office/drawing/2014/main" id="{F12608C1-8F42-44FC-8655-735F7E727583}"/>
              </a:ext>
            </a:extLst>
          </p:cNvPr>
          <p:cNvSpPr/>
          <p:nvPr/>
        </p:nvSpPr>
        <p:spPr>
          <a:xfrm>
            <a:off x="3268915" y="5566736"/>
            <a:ext cx="900953" cy="42333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27" name="Rectangle 26">
            <a:extLst>
              <a:ext uri="{FF2B5EF4-FFF2-40B4-BE49-F238E27FC236}">
                <a16:creationId xmlns:a16="http://schemas.microsoft.com/office/drawing/2014/main" id="{90E40999-9F81-47BF-B463-E96498059C92}"/>
              </a:ext>
            </a:extLst>
          </p:cNvPr>
          <p:cNvSpPr/>
          <p:nvPr/>
        </p:nvSpPr>
        <p:spPr>
          <a:xfrm>
            <a:off x="1745009" y="5566736"/>
            <a:ext cx="1436594" cy="423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Training set</a:t>
            </a:r>
          </a:p>
        </p:txBody>
      </p:sp>
      <p:sp>
        <p:nvSpPr>
          <p:cNvPr id="28" name="Rectangle 27">
            <a:extLst>
              <a:ext uri="{FF2B5EF4-FFF2-40B4-BE49-F238E27FC236}">
                <a16:creationId xmlns:a16="http://schemas.microsoft.com/office/drawing/2014/main" id="{F83D8719-0979-4323-8C88-C3B44CCDB2BA}"/>
              </a:ext>
            </a:extLst>
          </p:cNvPr>
          <p:cNvSpPr/>
          <p:nvPr/>
        </p:nvSpPr>
        <p:spPr>
          <a:xfrm>
            <a:off x="3833786" y="5566736"/>
            <a:ext cx="1436594" cy="423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Test set</a:t>
            </a:r>
          </a:p>
        </p:txBody>
      </p:sp>
    </p:spTree>
    <p:extLst>
      <p:ext uri="{BB962C8B-B14F-4D97-AF65-F5344CB8AC3E}">
        <p14:creationId xmlns:p14="http://schemas.microsoft.com/office/powerpoint/2010/main" val="3178414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CF99-E4ED-44F4-9F2E-D82C8864CB75}"/>
              </a:ext>
            </a:extLst>
          </p:cNvPr>
          <p:cNvSpPr>
            <a:spLocks noGrp="1"/>
          </p:cNvSpPr>
          <p:nvPr>
            <p:ph type="title"/>
          </p:nvPr>
        </p:nvSpPr>
        <p:spPr>
          <a:xfrm>
            <a:off x="838200" y="365125"/>
            <a:ext cx="10515600" cy="1325563"/>
          </a:xfrm>
        </p:spPr>
        <p:txBody>
          <a:bodyPr>
            <a:normAutofit/>
          </a:bodyPr>
          <a:lstStyle/>
          <a:p>
            <a:r>
              <a:rPr lang="en-CA" dirty="0"/>
              <a:t>Random Forest</a:t>
            </a:r>
          </a:p>
        </p:txBody>
      </p:sp>
      <p:graphicFrame>
        <p:nvGraphicFramePr>
          <p:cNvPr id="7" name="Content Placeholder 2">
            <a:extLst>
              <a:ext uri="{FF2B5EF4-FFF2-40B4-BE49-F238E27FC236}">
                <a16:creationId xmlns:a16="http://schemas.microsoft.com/office/drawing/2014/main" id="{E1FD17A7-7122-43D7-A569-8EB5C2500CA2}"/>
              </a:ext>
            </a:extLst>
          </p:cNvPr>
          <p:cNvGraphicFramePr>
            <a:graphicFrameLocks noGrp="1"/>
          </p:cNvGraphicFramePr>
          <p:nvPr>
            <p:ph idx="1"/>
            <p:extLst>
              <p:ext uri="{D42A27DB-BD31-4B8C-83A1-F6EECF244321}">
                <p14:modId xmlns:p14="http://schemas.microsoft.com/office/powerpoint/2010/main" val="12347382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3">
            <a:extLst>
              <a:ext uri="{FF2B5EF4-FFF2-40B4-BE49-F238E27FC236}">
                <a16:creationId xmlns:a16="http://schemas.microsoft.com/office/drawing/2014/main" id="{7931A5E2-E51F-4F42-A029-C7F49DF68CBC}"/>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lang="en-CA" sz="1867" b="1" dirty="0">
                <a:solidFill>
                  <a:schemeClr val="accent6">
                    <a:lumMod val="75000"/>
                  </a:schemeClr>
                </a:solidFill>
                <a:latin typeface="Calibri" panose="020F0502020204030204"/>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583E726-3C5D-411D-9B38-8C950E4A952C}"/>
              </a:ext>
            </a:extLst>
          </p:cNvPr>
          <p:cNvSpPr>
            <a:spLocks noGrp="1"/>
          </p:cNvSpPr>
          <p:nvPr>
            <p:ph type="sldNum" sz="quarter" idx="12"/>
          </p:nvPr>
        </p:nvSpPr>
        <p:spPr/>
        <p:txBody>
          <a:bodyPr/>
          <a:lstStyle/>
          <a:p>
            <a:fld id="{B3262E0A-215D-486A-A592-BFF960BA120B}" type="slidenum">
              <a:rPr lang="en-CA" smtClean="0"/>
              <a:t>14</a:t>
            </a:fld>
            <a:endParaRPr lang="en-CA"/>
          </a:p>
        </p:txBody>
      </p:sp>
    </p:spTree>
    <p:extLst>
      <p:ext uri="{BB962C8B-B14F-4D97-AF65-F5344CB8AC3E}">
        <p14:creationId xmlns:p14="http://schemas.microsoft.com/office/powerpoint/2010/main" val="72190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3B7EA-68D0-4717-BED8-1C2E2F1D00A2}"/>
              </a:ext>
            </a:extLst>
          </p:cNvPr>
          <p:cNvSpPr>
            <a:spLocks noGrp="1"/>
          </p:cNvSpPr>
          <p:nvPr>
            <p:ph type="title"/>
          </p:nvPr>
        </p:nvSpPr>
        <p:spPr/>
        <p:txBody>
          <a:bodyPr/>
          <a:lstStyle/>
          <a:p>
            <a:r>
              <a:rPr lang="en-CA" dirty="0"/>
              <a:t>Python Code: Import Libraries and Data</a:t>
            </a:r>
          </a:p>
        </p:txBody>
      </p:sp>
      <p:sp>
        <p:nvSpPr>
          <p:cNvPr id="3" name="Content Placeholder 2">
            <a:extLst>
              <a:ext uri="{FF2B5EF4-FFF2-40B4-BE49-F238E27FC236}">
                <a16:creationId xmlns:a16="http://schemas.microsoft.com/office/drawing/2014/main" id="{707D9E6D-99EB-46DD-B5A6-D46928A4BBF8}"/>
              </a:ext>
            </a:extLst>
          </p:cNvPr>
          <p:cNvSpPr>
            <a:spLocks noGrp="1"/>
          </p:cNvSpPr>
          <p:nvPr>
            <p:ph idx="1"/>
          </p:nvPr>
        </p:nvSpPr>
        <p:spPr/>
        <p:txBody>
          <a:bodyPr>
            <a:normAutofit/>
          </a:bodyPr>
          <a:lstStyle/>
          <a:p>
            <a:r>
              <a:rPr lang="en-CA" dirty="0"/>
              <a:t>Library</a:t>
            </a:r>
          </a:p>
          <a:p>
            <a:endParaRPr lang="en-CA" dirty="0"/>
          </a:p>
          <a:p>
            <a:endParaRPr lang="en-CA" dirty="0"/>
          </a:p>
          <a:p>
            <a:r>
              <a:rPr lang="en-CA" dirty="0"/>
              <a:t>Import Data</a:t>
            </a:r>
          </a:p>
          <a:p>
            <a:endParaRPr lang="en-CA" dirty="0"/>
          </a:p>
          <a:p>
            <a:pPr marL="0" indent="0">
              <a:buNone/>
            </a:pPr>
            <a:endParaRPr lang="en-CA" dirty="0"/>
          </a:p>
        </p:txBody>
      </p:sp>
      <p:sp>
        <p:nvSpPr>
          <p:cNvPr id="11" name="Footer Placeholder 3">
            <a:extLst>
              <a:ext uri="{FF2B5EF4-FFF2-40B4-BE49-F238E27FC236}">
                <a16:creationId xmlns:a16="http://schemas.microsoft.com/office/drawing/2014/main" id="{4BA51E22-61A9-410F-BD4B-43F41378E591}"/>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Code</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0CA99B9C-4CE1-484E-BA89-8B8765875A95}"/>
              </a:ext>
            </a:extLst>
          </p:cNvPr>
          <p:cNvSpPr>
            <a:spLocks noGrp="1"/>
          </p:cNvSpPr>
          <p:nvPr>
            <p:ph type="sldNum" sz="quarter" idx="12"/>
          </p:nvPr>
        </p:nvSpPr>
        <p:spPr/>
        <p:txBody>
          <a:bodyPr/>
          <a:lstStyle/>
          <a:p>
            <a:fld id="{B3262E0A-215D-486A-A592-BFF960BA120B}" type="slidenum">
              <a:rPr lang="en-CA" smtClean="0"/>
              <a:t>15</a:t>
            </a:fld>
            <a:endParaRPr lang="en-CA"/>
          </a:p>
        </p:txBody>
      </p:sp>
      <p:pic>
        <p:nvPicPr>
          <p:cNvPr id="14" name="Picture 13">
            <a:extLst>
              <a:ext uri="{FF2B5EF4-FFF2-40B4-BE49-F238E27FC236}">
                <a16:creationId xmlns:a16="http://schemas.microsoft.com/office/drawing/2014/main" id="{EF027E3E-600D-4812-B357-A6FF73A2F202}"/>
              </a:ext>
            </a:extLst>
          </p:cNvPr>
          <p:cNvPicPr>
            <a:picLocks noChangeAspect="1"/>
          </p:cNvPicPr>
          <p:nvPr/>
        </p:nvPicPr>
        <p:blipFill>
          <a:blip r:embed="rId3"/>
          <a:stretch>
            <a:fillRect/>
          </a:stretch>
        </p:blipFill>
        <p:spPr>
          <a:xfrm>
            <a:off x="3542505" y="1825625"/>
            <a:ext cx="5673045" cy="1145585"/>
          </a:xfrm>
          <a:prstGeom prst="rect">
            <a:avLst/>
          </a:prstGeom>
        </p:spPr>
      </p:pic>
      <p:pic>
        <p:nvPicPr>
          <p:cNvPr id="4" name="Picture 3">
            <a:extLst>
              <a:ext uri="{FF2B5EF4-FFF2-40B4-BE49-F238E27FC236}">
                <a16:creationId xmlns:a16="http://schemas.microsoft.com/office/drawing/2014/main" id="{A4D18AA0-39E8-4193-A6F1-5970E8AEC245}"/>
              </a:ext>
            </a:extLst>
          </p:cNvPr>
          <p:cNvPicPr>
            <a:picLocks noChangeAspect="1"/>
          </p:cNvPicPr>
          <p:nvPr/>
        </p:nvPicPr>
        <p:blipFill>
          <a:blip r:embed="rId4"/>
          <a:stretch>
            <a:fillRect/>
          </a:stretch>
        </p:blipFill>
        <p:spPr>
          <a:xfrm>
            <a:off x="0" y="5196299"/>
            <a:ext cx="12192000" cy="819688"/>
          </a:xfrm>
          <a:prstGeom prst="rect">
            <a:avLst/>
          </a:prstGeom>
        </p:spPr>
      </p:pic>
      <p:pic>
        <p:nvPicPr>
          <p:cNvPr id="5" name="Picture 4">
            <a:extLst>
              <a:ext uri="{FF2B5EF4-FFF2-40B4-BE49-F238E27FC236}">
                <a16:creationId xmlns:a16="http://schemas.microsoft.com/office/drawing/2014/main" id="{7EE9D729-5E7F-49FE-8106-ED5F21EFD859}"/>
              </a:ext>
            </a:extLst>
          </p:cNvPr>
          <p:cNvPicPr>
            <a:picLocks noChangeAspect="1"/>
          </p:cNvPicPr>
          <p:nvPr/>
        </p:nvPicPr>
        <p:blipFill>
          <a:blip r:embed="rId5"/>
          <a:stretch>
            <a:fillRect/>
          </a:stretch>
        </p:blipFill>
        <p:spPr>
          <a:xfrm>
            <a:off x="0" y="4215739"/>
            <a:ext cx="12192000" cy="732252"/>
          </a:xfrm>
          <a:prstGeom prst="rect">
            <a:avLst/>
          </a:prstGeom>
        </p:spPr>
      </p:pic>
    </p:spTree>
    <p:extLst>
      <p:ext uri="{BB962C8B-B14F-4D97-AF65-F5344CB8AC3E}">
        <p14:creationId xmlns:p14="http://schemas.microsoft.com/office/powerpoint/2010/main" val="2381410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3B7EA-68D0-4717-BED8-1C2E2F1D00A2}"/>
              </a:ext>
            </a:extLst>
          </p:cNvPr>
          <p:cNvSpPr>
            <a:spLocks noGrp="1"/>
          </p:cNvSpPr>
          <p:nvPr>
            <p:ph type="title"/>
          </p:nvPr>
        </p:nvSpPr>
        <p:spPr/>
        <p:txBody>
          <a:bodyPr/>
          <a:lstStyle/>
          <a:p>
            <a:r>
              <a:rPr lang="en-CA" dirty="0"/>
              <a:t>Python Code: Decision Tree Classification</a:t>
            </a:r>
          </a:p>
        </p:txBody>
      </p:sp>
      <p:sp>
        <p:nvSpPr>
          <p:cNvPr id="3" name="Content Placeholder 2">
            <a:extLst>
              <a:ext uri="{FF2B5EF4-FFF2-40B4-BE49-F238E27FC236}">
                <a16:creationId xmlns:a16="http://schemas.microsoft.com/office/drawing/2014/main" id="{707D9E6D-99EB-46DD-B5A6-D46928A4BBF8}"/>
              </a:ext>
            </a:extLst>
          </p:cNvPr>
          <p:cNvSpPr>
            <a:spLocks noGrp="1"/>
          </p:cNvSpPr>
          <p:nvPr>
            <p:ph idx="1"/>
          </p:nvPr>
        </p:nvSpPr>
        <p:spPr/>
        <p:txBody>
          <a:bodyPr>
            <a:normAutofit/>
          </a:bodyPr>
          <a:lstStyle/>
          <a:p>
            <a:r>
              <a:rPr lang="en-CA" sz="2400" dirty="0"/>
              <a:t>Instance</a:t>
            </a:r>
          </a:p>
          <a:p>
            <a:endParaRPr lang="en-CA" sz="2400" dirty="0"/>
          </a:p>
          <a:p>
            <a:r>
              <a:rPr lang="en-CA" sz="2400" dirty="0"/>
              <a:t>Set Parameters</a:t>
            </a:r>
          </a:p>
          <a:p>
            <a:endParaRPr lang="en-CA" sz="2400" dirty="0"/>
          </a:p>
          <a:p>
            <a:r>
              <a:rPr lang="en-CA" sz="2400" dirty="0"/>
              <a:t>Training</a:t>
            </a:r>
          </a:p>
          <a:p>
            <a:endParaRPr lang="en-CA" sz="2400" dirty="0"/>
          </a:p>
          <a:p>
            <a:r>
              <a:rPr lang="en-CA" sz="2400" dirty="0"/>
              <a:t>Predict</a:t>
            </a:r>
          </a:p>
          <a:p>
            <a:endParaRPr lang="en-CA" sz="2400" dirty="0"/>
          </a:p>
          <a:p>
            <a:r>
              <a:rPr lang="en-CA" sz="2400" dirty="0"/>
              <a:t>Assess</a:t>
            </a:r>
          </a:p>
        </p:txBody>
      </p:sp>
      <p:sp>
        <p:nvSpPr>
          <p:cNvPr id="11" name="Footer Placeholder 3">
            <a:extLst>
              <a:ext uri="{FF2B5EF4-FFF2-40B4-BE49-F238E27FC236}">
                <a16:creationId xmlns:a16="http://schemas.microsoft.com/office/drawing/2014/main" id="{4BA51E22-61A9-410F-BD4B-43F41378E591}"/>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Code</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0CA99B9C-4CE1-484E-BA89-8B8765875A95}"/>
              </a:ext>
            </a:extLst>
          </p:cNvPr>
          <p:cNvSpPr>
            <a:spLocks noGrp="1"/>
          </p:cNvSpPr>
          <p:nvPr>
            <p:ph type="sldNum" sz="quarter" idx="12"/>
          </p:nvPr>
        </p:nvSpPr>
        <p:spPr/>
        <p:txBody>
          <a:bodyPr/>
          <a:lstStyle/>
          <a:p>
            <a:fld id="{B3262E0A-215D-486A-A592-BFF960BA120B}" type="slidenum">
              <a:rPr lang="en-CA" smtClean="0"/>
              <a:t>16</a:t>
            </a:fld>
            <a:endParaRPr lang="en-CA"/>
          </a:p>
        </p:txBody>
      </p:sp>
      <p:pic>
        <p:nvPicPr>
          <p:cNvPr id="5" name="Picture 4">
            <a:extLst>
              <a:ext uri="{FF2B5EF4-FFF2-40B4-BE49-F238E27FC236}">
                <a16:creationId xmlns:a16="http://schemas.microsoft.com/office/drawing/2014/main" id="{60AFD1BA-D531-44DC-A5B9-CAF9177636D1}"/>
              </a:ext>
            </a:extLst>
          </p:cNvPr>
          <p:cNvPicPr>
            <a:picLocks noChangeAspect="1"/>
          </p:cNvPicPr>
          <p:nvPr/>
        </p:nvPicPr>
        <p:blipFill>
          <a:blip r:embed="rId3"/>
          <a:stretch>
            <a:fillRect/>
          </a:stretch>
        </p:blipFill>
        <p:spPr>
          <a:xfrm>
            <a:off x="3302012" y="1804539"/>
            <a:ext cx="5733132" cy="405298"/>
          </a:xfrm>
          <a:prstGeom prst="rect">
            <a:avLst/>
          </a:prstGeom>
        </p:spPr>
      </p:pic>
      <p:pic>
        <p:nvPicPr>
          <p:cNvPr id="10" name="Picture 9">
            <a:extLst>
              <a:ext uri="{FF2B5EF4-FFF2-40B4-BE49-F238E27FC236}">
                <a16:creationId xmlns:a16="http://schemas.microsoft.com/office/drawing/2014/main" id="{78A89EAC-02E0-45A3-BFFF-E0C4DF24CACD}"/>
              </a:ext>
            </a:extLst>
          </p:cNvPr>
          <p:cNvPicPr>
            <a:picLocks noChangeAspect="1"/>
          </p:cNvPicPr>
          <p:nvPr/>
        </p:nvPicPr>
        <p:blipFill>
          <a:blip r:embed="rId4"/>
          <a:stretch>
            <a:fillRect/>
          </a:stretch>
        </p:blipFill>
        <p:spPr>
          <a:xfrm>
            <a:off x="3302011" y="2337890"/>
            <a:ext cx="6299158" cy="1177270"/>
          </a:xfrm>
          <a:prstGeom prst="rect">
            <a:avLst/>
          </a:prstGeom>
        </p:spPr>
      </p:pic>
      <p:pic>
        <p:nvPicPr>
          <p:cNvPr id="14" name="Picture 13">
            <a:extLst>
              <a:ext uri="{FF2B5EF4-FFF2-40B4-BE49-F238E27FC236}">
                <a16:creationId xmlns:a16="http://schemas.microsoft.com/office/drawing/2014/main" id="{BA635703-3B74-4D8F-8521-BA0DAF02652F}"/>
              </a:ext>
            </a:extLst>
          </p:cNvPr>
          <p:cNvPicPr>
            <a:picLocks noChangeAspect="1"/>
          </p:cNvPicPr>
          <p:nvPr/>
        </p:nvPicPr>
        <p:blipFill>
          <a:blip r:embed="rId5"/>
          <a:stretch>
            <a:fillRect/>
          </a:stretch>
        </p:blipFill>
        <p:spPr>
          <a:xfrm>
            <a:off x="3302011" y="3780549"/>
            <a:ext cx="4201875" cy="431162"/>
          </a:xfrm>
          <a:prstGeom prst="rect">
            <a:avLst/>
          </a:prstGeom>
        </p:spPr>
      </p:pic>
      <p:pic>
        <p:nvPicPr>
          <p:cNvPr id="16" name="Picture 15">
            <a:extLst>
              <a:ext uri="{FF2B5EF4-FFF2-40B4-BE49-F238E27FC236}">
                <a16:creationId xmlns:a16="http://schemas.microsoft.com/office/drawing/2014/main" id="{40656252-EA33-4F4B-AF66-5D2887F491A4}"/>
              </a:ext>
            </a:extLst>
          </p:cNvPr>
          <p:cNvPicPr>
            <a:picLocks noChangeAspect="1"/>
          </p:cNvPicPr>
          <p:nvPr/>
        </p:nvPicPr>
        <p:blipFill>
          <a:blip r:embed="rId6"/>
          <a:stretch>
            <a:fillRect/>
          </a:stretch>
        </p:blipFill>
        <p:spPr>
          <a:xfrm>
            <a:off x="3302011" y="4599672"/>
            <a:ext cx="4840503" cy="388827"/>
          </a:xfrm>
          <a:prstGeom prst="rect">
            <a:avLst/>
          </a:prstGeom>
        </p:spPr>
      </p:pic>
      <p:pic>
        <p:nvPicPr>
          <p:cNvPr id="18" name="Picture 17">
            <a:extLst>
              <a:ext uri="{FF2B5EF4-FFF2-40B4-BE49-F238E27FC236}">
                <a16:creationId xmlns:a16="http://schemas.microsoft.com/office/drawing/2014/main" id="{DA5EE101-0419-4987-A849-C94710A7B1BD}"/>
              </a:ext>
            </a:extLst>
          </p:cNvPr>
          <p:cNvPicPr>
            <a:picLocks noChangeAspect="1"/>
          </p:cNvPicPr>
          <p:nvPr/>
        </p:nvPicPr>
        <p:blipFill>
          <a:blip r:embed="rId7"/>
          <a:stretch>
            <a:fillRect/>
          </a:stretch>
        </p:blipFill>
        <p:spPr>
          <a:xfrm>
            <a:off x="3302011" y="5393935"/>
            <a:ext cx="7685314" cy="1144978"/>
          </a:xfrm>
          <a:prstGeom prst="rect">
            <a:avLst/>
          </a:prstGeom>
        </p:spPr>
      </p:pic>
    </p:spTree>
    <p:extLst>
      <p:ext uri="{BB962C8B-B14F-4D97-AF65-F5344CB8AC3E}">
        <p14:creationId xmlns:p14="http://schemas.microsoft.com/office/powerpoint/2010/main" val="1367683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4F738B-F8CE-4C21-9B00-CB672C9ABE97}"/>
              </a:ext>
            </a:extLst>
          </p:cNvPr>
          <p:cNvPicPr>
            <a:picLocks noChangeAspect="1"/>
          </p:cNvPicPr>
          <p:nvPr/>
        </p:nvPicPr>
        <p:blipFill>
          <a:blip r:embed="rId3"/>
          <a:stretch>
            <a:fillRect/>
          </a:stretch>
        </p:blipFill>
        <p:spPr>
          <a:xfrm>
            <a:off x="3302010" y="4715624"/>
            <a:ext cx="8028782" cy="1947146"/>
          </a:xfrm>
          <a:prstGeom prst="rect">
            <a:avLst/>
          </a:prstGeom>
        </p:spPr>
      </p:pic>
      <p:sp>
        <p:nvSpPr>
          <p:cNvPr id="2" name="Title 1">
            <a:extLst>
              <a:ext uri="{FF2B5EF4-FFF2-40B4-BE49-F238E27FC236}">
                <a16:creationId xmlns:a16="http://schemas.microsoft.com/office/drawing/2014/main" id="{DF53B7EA-68D0-4717-BED8-1C2E2F1D00A2}"/>
              </a:ext>
            </a:extLst>
          </p:cNvPr>
          <p:cNvSpPr>
            <a:spLocks noGrp="1"/>
          </p:cNvSpPr>
          <p:nvPr>
            <p:ph type="title"/>
          </p:nvPr>
        </p:nvSpPr>
        <p:spPr/>
        <p:txBody>
          <a:bodyPr/>
          <a:lstStyle/>
          <a:p>
            <a:r>
              <a:rPr lang="en-CA" dirty="0"/>
              <a:t>Python Code: Random Forest Classification</a:t>
            </a:r>
          </a:p>
        </p:txBody>
      </p:sp>
      <p:sp>
        <p:nvSpPr>
          <p:cNvPr id="3" name="Content Placeholder 2">
            <a:extLst>
              <a:ext uri="{FF2B5EF4-FFF2-40B4-BE49-F238E27FC236}">
                <a16:creationId xmlns:a16="http://schemas.microsoft.com/office/drawing/2014/main" id="{707D9E6D-99EB-46DD-B5A6-D46928A4BBF8}"/>
              </a:ext>
            </a:extLst>
          </p:cNvPr>
          <p:cNvSpPr>
            <a:spLocks noGrp="1"/>
          </p:cNvSpPr>
          <p:nvPr>
            <p:ph idx="1"/>
          </p:nvPr>
        </p:nvSpPr>
        <p:spPr/>
        <p:txBody>
          <a:bodyPr>
            <a:normAutofit/>
          </a:bodyPr>
          <a:lstStyle/>
          <a:p>
            <a:r>
              <a:rPr lang="en-CA" sz="2400" dirty="0"/>
              <a:t>Instance</a:t>
            </a:r>
          </a:p>
          <a:p>
            <a:endParaRPr lang="en-CA" sz="2400" dirty="0"/>
          </a:p>
          <a:p>
            <a:r>
              <a:rPr lang="en-CA" sz="2400" dirty="0"/>
              <a:t>Set Parameters</a:t>
            </a:r>
          </a:p>
          <a:p>
            <a:endParaRPr lang="en-CA" sz="2400" dirty="0"/>
          </a:p>
          <a:p>
            <a:r>
              <a:rPr lang="en-CA" sz="2400" dirty="0"/>
              <a:t>Training</a:t>
            </a:r>
          </a:p>
          <a:p>
            <a:endParaRPr lang="en-CA" sz="2400" dirty="0"/>
          </a:p>
          <a:p>
            <a:r>
              <a:rPr lang="en-CA" sz="2400" dirty="0"/>
              <a:t>Predict</a:t>
            </a:r>
          </a:p>
          <a:p>
            <a:endParaRPr lang="en-CA" sz="2400" dirty="0"/>
          </a:p>
          <a:p>
            <a:r>
              <a:rPr lang="en-CA" sz="2400" dirty="0"/>
              <a:t>Assess</a:t>
            </a:r>
          </a:p>
        </p:txBody>
      </p:sp>
      <p:sp>
        <p:nvSpPr>
          <p:cNvPr id="11" name="Footer Placeholder 3">
            <a:extLst>
              <a:ext uri="{FF2B5EF4-FFF2-40B4-BE49-F238E27FC236}">
                <a16:creationId xmlns:a16="http://schemas.microsoft.com/office/drawing/2014/main" id="{4BA51E22-61A9-410F-BD4B-43F41378E591}"/>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Code</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0CA99B9C-4CE1-484E-BA89-8B8765875A95}"/>
              </a:ext>
            </a:extLst>
          </p:cNvPr>
          <p:cNvSpPr>
            <a:spLocks noGrp="1"/>
          </p:cNvSpPr>
          <p:nvPr>
            <p:ph type="sldNum" sz="quarter" idx="12"/>
          </p:nvPr>
        </p:nvSpPr>
        <p:spPr/>
        <p:txBody>
          <a:bodyPr/>
          <a:lstStyle/>
          <a:p>
            <a:fld id="{B3262E0A-215D-486A-A592-BFF960BA120B}" type="slidenum">
              <a:rPr lang="en-CA" smtClean="0"/>
              <a:t>17</a:t>
            </a:fld>
            <a:endParaRPr lang="en-CA"/>
          </a:p>
        </p:txBody>
      </p:sp>
      <p:pic>
        <p:nvPicPr>
          <p:cNvPr id="4" name="Picture 3">
            <a:extLst>
              <a:ext uri="{FF2B5EF4-FFF2-40B4-BE49-F238E27FC236}">
                <a16:creationId xmlns:a16="http://schemas.microsoft.com/office/drawing/2014/main" id="{0B55AEB3-9F24-4C8A-8720-4B68D39B5328}"/>
              </a:ext>
            </a:extLst>
          </p:cNvPr>
          <p:cNvPicPr>
            <a:picLocks noChangeAspect="1"/>
          </p:cNvPicPr>
          <p:nvPr/>
        </p:nvPicPr>
        <p:blipFill>
          <a:blip r:embed="rId4"/>
          <a:stretch>
            <a:fillRect/>
          </a:stretch>
        </p:blipFill>
        <p:spPr>
          <a:xfrm>
            <a:off x="3302011" y="1777600"/>
            <a:ext cx="6887494" cy="364778"/>
          </a:xfrm>
          <a:prstGeom prst="rect">
            <a:avLst/>
          </a:prstGeom>
        </p:spPr>
      </p:pic>
      <p:pic>
        <p:nvPicPr>
          <p:cNvPr id="5" name="Picture 4">
            <a:extLst>
              <a:ext uri="{FF2B5EF4-FFF2-40B4-BE49-F238E27FC236}">
                <a16:creationId xmlns:a16="http://schemas.microsoft.com/office/drawing/2014/main" id="{AD79A06F-1501-4A43-B5F8-C3085FD73599}"/>
              </a:ext>
            </a:extLst>
          </p:cNvPr>
          <p:cNvPicPr>
            <a:picLocks noChangeAspect="1"/>
          </p:cNvPicPr>
          <p:nvPr/>
        </p:nvPicPr>
        <p:blipFill>
          <a:blip r:embed="rId5"/>
          <a:stretch>
            <a:fillRect/>
          </a:stretch>
        </p:blipFill>
        <p:spPr>
          <a:xfrm>
            <a:off x="3302011" y="2256252"/>
            <a:ext cx="4419589" cy="1318580"/>
          </a:xfrm>
          <a:prstGeom prst="rect">
            <a:avLst/>
          </a:prstGeom>
        </p:spPr>
      </p:pic>
      <p:pic>
        <p:nvPicPr>
          <p:cNvPr id="8" name="Picture 7">
            <a:extLst>
              <a:ext uri="{FF2B5EF4-FFF2-40B4-BE49-F238E27FC236}">
                <a16:creationId xmlns:a16="http://schemas.microsoft.com/office/drawing/2014/main" id="{1D243EF7-6D8B-4B86-87AE-4CCECE75BEA8}"/>
              </a:ext>
            </a:extLst>
          </p:cNvPr>
          <p:cNvPicPr>
            <a:picLocks noChangeAspect="1"/>
          </p:cNvPicPr>
          <p:nvPr/>
        </p:nvPicPr>
        <p:blipFill>
          <a:blip r:embed="rId6"/>
          <a:stretch>
            <a:fillRect/>
          </a:stretch>
        </p:blipFill>
        <p:spPr>
          <a:xfrm>
            <a:off x="3302010" y="3657965"/>
            <a:ext cx="3287475" cy="416050"/>
          </a:xfrm>
          <a:prstGeom prst="rect">
            <a:avLst/>
          </a:prstGeom>
        </p:spPr>
      </p:pic>
      <p:pic>
        <p:nvPicPr>
          <p:cNvPr id="10" name="Picture 9">
            <a:extLst>
              <a:ext uri="{FF2B5EF4-FFF2-40B4-BE49-F238E27FC236}">
                <a16:creationId xmlns:a16="http://schemas.microsoft.com/office/drawing/2014/main" id="{C195B24E-9980-47B8-8FCD-AC15F0064E90}"/>
              </a:ext>
            </a:extLst>
          </p:cNvPr>
          <p:cNvPicPr>
            <a:picLocks noChangeAspect="1"/>
          </p:cNvPicPr>
          <p:nvPr/>
        </p:nvPicPr>
        <p:blipFill>
          <a:blip r:embed="rId7"/>
          <a:stretch>
            <a:fillRect/>
          </a:stretch>
        </p:blipFill>
        <p:spPr>
          <a:xfrm>
            <a:off x="3302010" y="4242796"/>
            <a:ext cx="4673589" cy="368968"/>
          </a:xfrm>
          <a:prstGeom prst="rect">
            <a:avLst/>
          </a:prstGeom>
        </p:spPr>
      </p:pic>
    </p:spTree>
    <p:extLst>
      <p:ext uri="{BB962C8B-B14F-4D97-AF65-F5344CB8AC3E}">
        <p14:creationId xmlns:p14="http://schemas.microsoft.com/office/powerpoint/2010/main" val="1133520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3B7EA-68D0-4717-BED8-1C2E2F1D00A2}"/>
              </a:ext>
            </a:extLst>
          </p:cNvPr>
          <p:cNvSpPr>
            <a:spLocks noGrp="1"/>
          </p:cNvSpPr>
          <p:nvPr>
            <p:ph type="title"/>
          </p:nvPr>
        </p:nvSpPr>
        <p:spPr/>
        <p:txBody>
          <a:bodyPr/>
          <a:lstStyle/>
          <a:p>
            <a:r>
              <a:rPr lang="en-CA" dirty="0"/>
              <a:t>Python Code: Decision Tree Regression</a:t>
            </a:r>
          </a:p>
        </p:txBody>
      </p:sp>
      <p:sp>
        <p:nvSpPr>
          <p:cNvPr id="3" name="Content Placeholder 2">
            <a:extLst>
              <a:ext uri="{FF2B5EF4-FFF2-40B4-BE49-F238E27FC236}">
                <a16:creationId xmlns:a16="http://schemas.microsoft.com/office/drawing/2014/main" id="{707D9E6D-99EB-46DD-B5A6-D46928A4BBF8}"/>
              </a:ext>
            </a:extLst>
          </p:cNvPr>
          <p:cNvSpPr>
            <a:spLocks noGrp="1"/>
          </p:cNvSpPr>
          <p:nvPr>
            <p:ph idx="1"/>
          </p:nvPr>
        </p:nvSpPr>
        <p:spPr/>
        <p:txBody>
          <a:bodyPr>
            <a:normAutofit/>
          </a:bodyPr>
          <a:lstStyle/>
          <a:p>
            <a:r>
              <a:rPr lang="en-CA" sz="2400" dirty="0"/>
              <a:t>Instance</a:t>
            </a:r>
          </a:p>
          <a:p>
            <a:endParaRPr lang="en-CA" sz="2400" dirty="0"/>
          </a:p>
          <a:p>
            <a:r>
              <a:rPr lang="en-CA" sz="2400" dirty="0"/>
              <a:t>Set Parameters</a:t>
            </a:r>
          </a:p>
          <a:p>
            <a:endParaRPr lang="en-CA" sz="2400" dirty="0"/>
          </a:p>
          <a:p>
            <a:r>
              <a:rPr lang="en-CA" sz="2400" dirty="0"/>
              <a:t>Training</a:t>
            </a:r>
          </a:p>
          <a:p>
            <a:endParaRPr lang="en-CA" sz="2400" dirty="0"/>
          </a:p>
          <a:p>
            <a:r>
              <a:rPr lang="en-CA" sz="2400" dirty="0"/>
              <a:t>Predict</a:t>
            </a:r>
          </a:p>
          <a:p>
            <a:endParaRPr lang="en-CA" sz="2400" dirty="0"/>
          </a:p>
          <a:p>
            <a:r>
              <a:rPr lang="en-CA" sz="2400" dirty="0"/>
              <a:t>Assess</a:t>
            </a:r>
          </a:p>
        </p:txBody>
      </p:sp>
      <p:sp>
        <p:nvSpPr>
          <p:cNvPr id="11" name="Footer Placeholder 3">
            <a:extLst>
              <a:ext uri="{FF2B5EF4-FFF2-40B4-BE49-F238E27FC236}">
                <a16:creationId xmlns:a16="http://schemas.microsoft.com/office/drawing/2014/main" id="{4BA51E22-61A9-410F-BD4B-43F41378E591}"/>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Code</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0CA99B9C-4CE1-484E-BA89-8B8765875A95}"/>
              </a:ext>
            </a:extLst>
          </p:cNvPr>
          <p:cNvSpPr>
            <a:spLocks noGrp="1"/>
          </p:cNvSpPr>
          <p:nvPr>
            <p:ph type="sldNum" sz="quarter" idx="12"/>
          </p:nvPr>
        </p:nvSpPr>
        <p:spPr/>
        <p:txBody>
          <a:bodyPr/>
          <a:lstStyle/>
          <a:p>
            <a:fld id="{B3262E0A-215D-486A-A592-BFF960BA120B}" type="slidenum">
              <a:rPr lang="en-CA" smtClean="0"/>
              <a:t>18</a:t>
            </a:fld>
            <a:endParaRPr lang="en-CA"/>
          </a:p>
        </p:txBody>
      </p:sp>
      <p:pic>
        <p:nvPicPr>
          <p:cNvPr id="4" name="Picture 3">
            <a:extLst>
              <a:ext uri="{FF2B5EF4-FFF2-40B4-BE49-F238E27FC236}">
                <a16:creationId xmlns:a16="http://schemas.microsoft.com/office/drawing/2014/main" id="{5FB5C38C-AD86-4885-8750-488E485F1582}"/>
              </a:ext>
            </a:extLst>
          </p:cNvPr>
          <p:cNvPicPr>
            <a:picLocks noChangeAspect="1"/>
          </p:cNvPicPr>
          <p:nvPr/>
        </p:nvPicPr>
        <p:blipFill>
          <a:blip r:embed="rId3"/>
          <a:stretch>
            <a:fillRect/>
          </a:stretch>
        </p:blipFill>
        <p:spPr>
          <a:xfrm>
            <a:off x="3302011" y="2198477"/>
            <a:ext cx="6371760" cy="1547942"/>
          </a:xfrm>
          <a:prstGeom prst="rect">
            <a:avLst/>
          </a:prstGeom>
        </p:spPr>
      </p:pic>
      <p:pic>
        <p:nvPicPr>
          <p:cNvPr id="5" name="Picture 4">
            <a:extLst>
              <a:ext uri="{FF2B5EF4-FFF2-40B4-BE49-F238E27FC236}">
                <a16:creationId xmlns:a16="http://schemas.microsoft.com/office/drawing/2014/main" id="{5DA99C8B-BD90-4570-AC84-B744BD607D9C}"/>
              </a:ext>
            </a:extLst>
          </p:cNvPr>
          <p:cNvPicPr>
            <a:picLocks noChangeAspect="1"/>
          </p:cNvPicPr>
          <p:nvPr/>
        </p:nvPicPr>
        <p:blipFill>
          <a:blip r:embed="rId4"/>
          <a:stretch>
            <a:fillRect/>
          </a:stretch>
        </p:blipFill>
        <p:spPr>
          <a:xfrm>
            <a:off x="3302011" y="4539632"/>
            <a:ext cx="8570675" cy="1274099"/>
          </a:xfrm>
          <a:prstGeom prst="rect">
            <a:avLst/>
          </a:prstGeom>
        </p:spPr>
      </p:pic>
    </p:spTree>
    <p:extLst>
      <p:ext uri="{BB962C8B-B14F-4D97-AF65-F5344CB8AC3E}">
        <p14:creationId xmlns:p14="http://schemas.microsoft.com/office/powerpoint/2010/main" val="3212771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B3AF7A-FB4F-416A-9099-CCF5CB4CCEF6}"/>
              </a:ext>
            </a:extLst>
          </p:cNvPr>
          <p:cNvPicPr>
            <a:picLocks noChangeAspect="1"/>
          </p:cNvPicPr>
          <p:nvPr/>
        </p:nvPicPr>
        <p:blipFill>
          <a:blip r:embed="rId3"/>
          <a:stretch>
            <a:fillRect/>
          </a:stretch>
        </p:blipFill>
        <p:spPr>
          <a:xfrm>
            <a:off x="3302011" y="4448629"/>
            <a:ext cx="8615787" cy="2345773"/>
          </a:xfrm>
          <a:prstGeom prst="rect">
            <a:avLst/>
          </a:prstGeom>
        </p:spPr>
      </p:pic>
      <p:sp>
        <p:nvSpPr>
          <p:cNvPr id="2" name="Title 1">
            <a:extLst>
              <a:ext uri="{FF2B5EF4-FFF2-40B4-BE49-F238E27FC236}">
                <a16:creationId xmlns:a16="http://schemas.microsoft.com/office/drawing/2014/main" id="{DF53B7EA-68D0-4717-BED8-1C2E2F1D00A2}"/>
              </a:ext>
            </a:extLst>
          </p:cNvPr>
          <p:cNvSpPr>
            <a:spLocks noGrp="1"/>
          </p:cNvSpPr>
          <p:nvPr>
            <p:ph type="title"/>
          </p:nvPr>
        </p:nvSpPr>
        <p:spPr/>
        <p:txBody>
          <a:bodyPr/>
          <a:lstStyle/>
          <a:p>
            <a:r>
              <a:rPr lang="en-CA" dirty="0"/>
              <a:t>Python Code: Random Forest Regression</a:t>
            </a:r>
          </a:p>
        </p:txBody>
      </p:sp>
      <p:sp>
        <p:nvSpPr>
          <p:cNvPr id="3" name="Content Placeholder 2">
            <a:extLst>
              <a:ext uri="{FF2B5EF4-FFF2-40B4-BE49-F238E27FC236}">
                <a16:creationId xmlns:a16="http://schemas.microsoft.com/office/drawing/2014/main" id="{707D9E6D-99EB-46DD-B5A6-D46928A4BBF8}"/>
              </a:ext>
            </a:extLst>
          </p:cNvPr>
          <p:cNvSpPr>
            <a:spLocks noGrp="1"/>
          </p:cNvSpPr>
          <p:nvPr>
            <p:ph idx="1"/>
          </p:nvPr>
        </p:nvSpPr>
        <p:spPr/>
        <p:txBody>
          <a:bodyPr>
            <a:normAutofit/>
          </a:bodyPr>
          <a:lstStyle/>
          <a:p>
            <a:r>
              <a:rPr lang="en-CA" sz="2400" dirty="0"/>
              <a:t>Instance</a:t>
            </a:r>
          </a:p>
          <a:p>
            <a:endParaRPr lang="en-CA" sz="2400" dirty="0"/>
          </a:p>
          <a:p>
            <a:r>
              <a:rPr lang="en-CA" sz="2400" dirty="0"/>
              <a:t>Set Parameters</a:t>
            </a:r>
          </a:p>
          <a:p>
            <a:endParaRPr lang="en-CA" sz="2400" dirty="0"/>
          </a:p>
          <a:p>
            <a:r>
              <a:rPr lang="en-CA" sz="2400" dirty="0"/>
              <a:t>Training</a:t>
            </a:r>
          </a:p>
          <a:p>
            <a:endParaRPr lang="en-CA" sz="2400" dirty="0"/>
          </a:p>
          <a:p>
            <a:r>
              <a:rPr lang="en-CA" sz="2400" dirty="0"/>
              <a:t>Predict</a:t>
            </a:r>
          </a:p>
          <a:p>
            <a:endParaRPr lang="en-CA" sz="2400" dirty="0"/>
          </a:p>
          <a:p>
            <a:r>
              <a:rPr lang="en-CA" sz="2400" dirty="0"/>
              <a:t>Assess</a:t>
            </a:r>
          </a:p>
        </p:txBody>
      </p:sp>
      <p:sp>
        <p:nvSpPr>
          <p:cNvPr id="11" name="Footer Placeholder 3">
            <a:extLst>
              <a:ext uri="{FF2B5EF4-FFF2-40B4-BE49-F238E27FC236}">
                <a16:creationId xmlns:a16="http://schemas.microsoft.com/office/drawing/2014/main" id="{4BA51E22-61A9-410F-BD4B-43F41378E591}"/>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Code</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0CA99B9C-4CE1-484E-BA89-8B8765875A95}"/>
              </a:ext>
            </a:extLst>
          </p:cNvPr>
          <p:cNvSpPr>
            <a:spLocks noGrp="1"/>
          </p:cNvSpPr>
          <p:nvPr>
            <p:ph type="sldNum" sz="quarter" idx="12"/>
          </p:nvPr>
        </p:nvSpPr>
        <p:spPr/>
        <p:txBody>
          <a:bodyPr/>
          <a:lstStyle/>
          <a:p>
            <a:fld id="{B3262E0A-215D-486A-A592-BFF960BA120B}" type="slidenum">
              <a:rPr lang="en-CA" smtClean="0"/>
              <a:t>19</a:t>
            </a:fld>
            <a:endParaRPr lang="en-CA"/>
          </a:p>
        </p:txBody>
      </p:sp>
      <p:pic>
        <p:nvPicPr>
          <p:cNvPr id="6" name="Picture 5">
            <a:extLst>
              <a:ext uri="{FF2B5EF4-FFF2-40B4-BE49-F238E27FC236}">
                <a16:creationId xmlns:a16="http://schemas.microsoft.com/office/drawing/2014/main" id="{9D07353B-0676-42E0-8EE7-E09626463C92}"/>
              </a:ext>
            </a:extLst>
          </p:cNvPr>
          <p:cNvPicPr>
            <a:picLocks noChangeAspect="1"/>
          </p:cNvPicPr>
          <p:nvPr/>
        </p:nvPicPr>
        <p:blipFill>
          <a:blip r:embed="rId4"/>
          <a:stretch>
            <a:fillRect/>
          </a:stretch>
        </p:blipFill>
        <p:spPr>
          <a:xfrm>
            <a:off x="3285898" y="3595209"/>
            <a:ext cx="5597992" cy="293943"/>
          </a:xfrm>
          <a:prstGeom prst="rect">
            <a:avLst/>
          </a:prstGeom>
        </p:spPr>
      </p:pic>
      <p:pic>
        <p:nvPicPr>
          <p:cNvPr id="7" name="Picture 6">
            <a:extLst>
              <a:ext uri="{FF2B5EF4-FFF2-40B4-BE49-F238E27FC236}">
                <a16:creationId xmlns:a16="http://schemas.microsoft.com/office/drawing/2014/main" id="{5E977670-E6AE-4D33-AF34-C8D4CF7E7CBE}"/>
              </a:ext>
            </a:extLst>
          </p:cNvPr>
          <p:cNvPicPr>
            <a:picLocks noChangeAspect="1"/>
          </p:cNvPicPr>
          <p:nvPr/>
        </p:nvPicPr>
        <p:blipFill>
          <a:blip r:embed="rId5"/>
          <a:stretch>
            <a:fillRect/>
          </a:stretch>
        </p:blipFill>
        <p:spPr>
          <a:xfrm>
            <a:off x="3302012" y="4024089"/>
            <a:ext cx="5581878" cy="306556"/>
          </a:xfrm>
          <a:prstGeom prst="rect">
            <a:avLst/>
          </a:prstGeom>
        </p:spPr>
      </p:pic>
      <p:pic>
        <p:nvPicPr>
          <p:cNvPr id="8" name="Picture 7">
            <a:extLst>
              <a:ext uri="{FF2B5EF4-FFF2-40B4-BE49-F238E27FC236}">
                <a16:creationId xmlns:a16="http://schemas.microsoft.com/office/drawing/2014/main" id="{6E84CF06-AE7D-4819-A43E-CF91A148B8F8}"/>
              </a:ext>
            </a:extLst>
          </p:cNvPr>
          <p:cNvPicPr>
            <a:picLocks noChangeAspect="1"/>
          </p:cNvPicPr>
          <p:nvPr/>
        </p:nvPicPr>
        <p:blipFill>
          <a:blip r:embed="rId6"/>
          <a:stretch>
            <a:fillRect/>
          </a:stretch>
        </p:blipFill>
        <p:spPr>
          <a:xfrm>
            <a:off x="3302012" y="2130456"/>
            <a:ext cx="4680530" cy="1298544"/>
          </a:xfrm>
          <a:prstGeom prst="rect">
            <a:avLst/>
          </a:prstGeom>
        </p:spPr>
      </p:pic>
      <p:pic>
        <p:nvPicPr>
          <p:cNvPr id="10" name="Picture 9">
            <a:extLst>
              <a:ext uri="{FF2B5EF4-FFF2-40B4-BE49-F238E27FC236}">
                <a16:creationId xmlns:a16="http://schemas.microsoft.com/office/drawing/2014/main" id="{1A7F291A-BB7F-4018-9ED1-1F88CFA4C2CC}"/>
              </a:ext>
            </a:extLst>
          </p:cNvPr>
          <p:cNvPicPr>
            <a:picLocks noChangeAspect="1"/>
          </p:cNvPicPr>
          <p:nvPr/>
        </p:nvPicPr>
        <p:blipFill>
          <a:blip r:embed="rId7"/>
          <a:stretch>
            <a:fillRect/>
          </a:stretch>
        </p:blipFill>
        <p:spPr>
          <a:xfrm>
            <a:off x="3278624" y="1738566"/>
            <a:ext cx="5672474" cy="293943"/>
          </a:xfrm>
          <a:prstGeom prst="rect">
            <a:avLst/>
          </a:prstGeom>
        </p:spPr>
      </p:pic>
    </p:spTree>
    <p:extLst>
      <p:ext uri="{BB962C8B-B14F-4D97-AF65-F5344CB8AC3E}">
        <p14:creationId xmlns:p14="http://schemas.microsoft.com/office/powerpoint/2010/main" val="223708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2B6E9DA-2846-421E-8EE6-D2BB73F296C6}"/>
              </a:ext>
            </a:extLst>
          </p:cNvPr>
          <p:cNvSpPr/>
          <p:nvPr/>
        </p:nvSpPr>
        <p:spPr>
          <a:xfrm>
            <a:off x="838200" y="1690688"/>
            <a:ext cx="10515600" cy="1209675"/>
          </a:xfrm>
          <a:prstGeom prst="roundRect">
            <a:avLst/>
          </a:prstGeom>
          <a:solidFill>
            <a:srgbClr val="F3E6D9"/>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D3FCC55-D065-4404-ACCA-2B84C4989B0F}"/>
              </a:ext>
            </a:extLst>
          </p:cNvPr>
          <p:cNvSpPr>
            <a:spLocks noGrp="1"/>
          </p:cNvSpPr>
          <p:nvPr>
            <p:ph type="title"/>
          </p:nvPr>
        </p:nvSpPr>
        <p:spPr/>
        <p:txBody>
          <a:bodyPr/>
          <a:lstStyle/>
          <a:p>
            <a:r>
              <a:rPr lang="en-CA" dirty="0"/>
              <a:t>Random Forest</a:t>
            </a:r>
          </a:p>
        </p:txBody>
      </p:sp>
      <p:sp>
        <p:nvSpPr>
          <p:cNvPr id="13" name="Content Placeholder 12">
            <a:extLst>
              <a:ext uri="{FF2B5EF4-FFF2-40B4-BE49-F238E27FC236}">
                <a16:creationId xmlns:a16="http://schemas.microsoft.com/office/drawing/2014/main" id="{BFE54EBC-3897-4000-B54C-4765F0C13DB1}"/>
              </a:ext>
            </a:extLst>
          </p:cNvPr>
          <p:cNvSpPr>
            <a:spLocks noGrp="1"/>
          </p:cNvSpPr>
          <p:nvPr>
            <p:ph idx="1"/>
          </p:nvPr>
        </p:nvSpPr>
        <p:spPr>
          <a:xfrm>
            <a:off x="838200" y="1825625"/>
            <a:ext cx="10515600" cy="1033390"/>
          </a:xfrm>
        </p:spPr>
        <p:txBody>
          <a:bodyPr/>
          <a:lstStyle/>
          <a:p>
            <a:r>
              <a:rPr lang="en-CA" dirty="0"/>
              <a:t>Supervised ML algorithm used for classification or regression</a:t>
            </a:r>
          </a:p>
          <a:p>
            <a:r>
              <a:rPr lang="en-CA" dirty="0"/>
              <a:t>Ensemble technique which utilizes multiple decision trees</a:t>
            </a:r>
          </a:p>
          <a:p>
            <a:endParaRPr lang="en-CA" dirty="0"/>
          </a:p>
        </p:txBody>
      </p:sp>
      <p:grpSp>
        <p:nvGrpSpPr>
          <p:cNvPr id="15" name="Group 14">
            <a:extLst>
              <a:ext uri="{FF2B5EF4-FFF2-40B4-BE49-F238E27FC236}">
                <a16:creationId xmlns:a16="http://schemas.microsoft.com/office/drawing/2014/main" id="{5EE1A258-C679-46C8-BE2D-2EE6ECD261C9}"/>
              </a:ext>
            </a:extLst>
          </p:cNvPr>
          <p:cNvGrpSpPr/>
          <p:nvPr/>
        </p:nvGrpSpPr>
        <p:grpSpPr>
          <a:xfrm>
            <a:off x="1" y="141360"/>
            <a:ext cx="12210599" cy="381000"/>
            <a:chOff x="0" y="0"/>
            <a:chExt cx="9157949" cy="285750"/>
          </a:xfrm>
        </p:grpSpPr>
        <p:sp>
          <p:nvSpPr>
            <p:cNvPr id="16" name="Footer Placeholder 3">
              <a:extLst>
                <a:ext uri="{FF2B5EF4-FFF2-40B4-BE49-F238E27FC236}">
                  <a16:creationId xmlns:a16="http://schemas.microsoft.com/office/drawing/2014/main" id="{02F02726-B3CB-4AE0-B239-D6CD887B1799}"/>
                </a:ext>
              </a:extLst>
            </p:cNvPr>
            <p:cNvSpPr txBox="1">
              <a:spLocks/>
            </p:cNvSpPr>
            <p:nvPr/>
          </p:nvSpPr>
          <p:spPr>
            <a:xfrm>
              <a:off x="1" y="0"/>
              <a:ext cx="9143999" cy="273844"/>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b="1" dirty="0">
                  <a:solidFill>
                    <a:schemeClr val="accent6">
                      <a:lumMod val="75000"/>
                    </a:schemeClr>
                  </a:solidFill>
                  <a:latin typeface="Calibri" panose="020F0502020204030204"/>
                </a:rPr>
                <a:t>Random Forest              </a:t>
              </a:r>
              <a:r>
                <a:rPr kumimoji="0" lang="en-CA" sz="1867" i="0"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strike="noStrike" kern="1200" cap="none" spc="0" normalizeH="0" baseline="0" noProof="0" dirty="0">
                <a:ln>
                  <a:noFill/>
                </a:ln>
                <a:solidFill>
                  <a:srgbClr val="E1C2A3"/>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F5C99B67-A67F-4E89-9F98-B7147F77C9C4}"/>
                </a:ext>
              </a:extLst>
            </p:cNvPr>
            <p:cNvCxnSpPr/>
            <p:nvPr/>
          </p:nvCxnSpPr>
          <p:spPr>
            <a:xfrm>
              <a:off x="0" y="285750"/>
              <a:ext cx="9157949" cy="0"/>
            </a:xfrm>
            <a:prstGeom prst="line">
              <a:avLst/>
            </a:prstGeom>
            <a:ln w="28575">
              <a:no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0576CEF5-965A-49C5-8707-3090B4F0FBFD}"/>
              </a:ext>
            </a:extLst>
          </p:cNvPr>
          <p:cNvSpPr>
            <a:spLocks noGrp="1"/>
          </p:cNvSpPr>
          <p:nvPr>
            <p:ph type="sldNum" sz="quarter" idx="12"/>
          </p:nvPr>
        </p:nvSpPr>
        <p:spPr/>
        <p:txBody>
          <a:bodyPr/>
          <a:lstStyle/>
          <a:p>
            <a:fld id="{B3262E0A-215D-486A-A592-BFF960BA120B}" type="slidenum">
              <a:rPr lang="en-CA" smtClean="0"/>
              <a:t>2</a:t>
            </a:fld>
            <a:endParaRPr lang="en-CA"/>
          </a:p>
        </p:txBody>
      </p:sp>
      <p:pic>
        <p:nvPicPr>
          <p:cNvPr id="9" name="Picture 2" descr="https://player.slideplayer.com/67/11911327/slides/slide_7.jpg">
            <a:extLst>
              <a:ext uri="{FF2B5EF4-FFF2-40B4-BE49-F238E27FC236}">
                <a16:creationId xmlns:a16="http://schemas.microsoft.com/office/drawing/2014/main" id="{42FDE55F-ED3B-423D-BFC2-351E1F2631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2" t="17293" r="4728" b="5536"/>
          <a:stretch/>
        </p:blipFill>
        <p:spPr bwMode="auto">
          <a:xfrm>
            <a:off x="6320971" y="3207745"/>
            <a:ext cx="4540992" cy="291833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23D6CAA0-367A-4BBC-8AEE-5E9E76819989}"/>
              </a:ext>
            </a:extLst>
          </p:cNvPr>
          <p:cNvSpPr txBox="1">
            <a:spLocks/>
          </p:cNvSpPr>
          <p:nvPr/>
        </p:nvSpPr>
        <p:spPr>
          <a:xfrm>
            <a:off x="838199" y="3352806"/>
            <a:ext cx="5156201" cy="3430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The power of crowd</a:t>
            </a:r>
          </a:p>
          <a:p>
            <a:r>
              <a:rPr lang="en-CA" dirty="0"/>
              <a:t>Another example of an ensemble technique:</a:t>
            </a:r>
          </a:p>
          <a:p>
            <a:pPr lvl="1"/>
            <a:r>
              <a:rPr lang="en-CA" dirty="0"/>
              <a:t>Bagging </a:t>
            </a:r>
          </a:p>
          <a:p>
            <a:pPr marL="0" indent="0">
              <a:buNone/>
            </a:pPr>
            <a:endParaRPr lang="en-CA" dirty="0"/>
          </a:p>
        </p:txBody>
      </p:sp>
    </p:spTree>
    <p:extLst>
      <p:ext uri="{BB962C8B-B14F-4D97-AF65-F5344CB8AC3E}">
        <p14:creationId xmlns:p14="http://schemas.microsoft.com/office/powerpoint/2010/main" val="1294197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8">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0">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E108D623-BDB5-451A-A4A0-CAB9BCA4FDA8}"/>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a:solidFill>
                  <a:srgbClr val="000000"/>
                </a:solidFill>
              </a:rPr>
              <a:t>Classification</a:t>
            </a:r>
          </a:p>
        </p:txBody>
      </p:sp>
      <p:sp>
        <p:nvSpPr>
          <p:cNvPr id="5" name="Text Placeholder 4">
            <a:extLst>
              <a:ext uri="{FF2B5EF4-FFF2-40B4-BE49-F238E27FC236}">
                <a16:creationId xmlns:a16="http://schemas.microsoft.com/office/drawing/2014/main" id="{B099ED5A-922D-458D-ABBD-11C7D4EEE14D}"/>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endParaRPr lang="en-US" sz="1800">
              <a:solidFill>
                <a:srgbClr val="000000"/>
              </a:solidFill>
            </a:endParaRPr>
          </a:p>
        </p:txBody>
      </p:sp>
      <p:sp>
        <p:nvSpPr>
          <p:cNvPr id="33"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75BAC95F-5715-4F63-A760-206618BF85A2}"/>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6874" r="17951"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
        <p:nvSpPr>
          <p:cNvPr id="12" name="Slide Number Placeholder 11">
            <a:extLst>
              <a:ext uri="{FF2B5EF4-FFF2-40B4-BE49-F238E27FC236}">
                <a16:creationId xmlns:a16="http://schemas.microsoft.com/office/drawing/2014/main" id="{796F910B-B2F5-4518-83B2-46E75DD95647}"/>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defRPr/>
            </a:pPr>
            <a:fld id="{B3262E0A-215D-486A-A592-BFF960BA120B}" type="slidenum">
              <a:rPr lang="en-US" sz="1100">
                <a:solidFill>
                  <a:srgbClr val="898989"/>
                </a:solidFill>
                <a:latin typeface="Calibri" panose="020F0502020204030204"/>
              </a:rPr>
              <a:pPr>
                <a:spcAft>
                  <a:spcPts val="600"/>
                </a:spcAft>
                <a:defRPr/>
              </a:pPr>
              <a:t>20</a:t>
            </a:fld>
            <a:endParaRPr lang="en-US" sz="1100">
              <a:solidFill>
                <a:srgbClr val="898989"/>
              </a:solidFill>
              <a:latin typeface="Calibri" panose="020F0502020204030204"/>
            </a:endParaRPr>
          </a:p>
        </p:txBody>
      </p:sp>
    </p:spTree>
    <p:extLst>
      <p:ext uri="{BB962C8B-B14F-4D97-AF65-F5344CB8AC3E}">
        <p14:creationId xmlns:p14="http://schemas.microsoft.com/office/powerpoint/2010/main" val="2511005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E93A-A84F-4717-813A-A069DAF45407}"/>
              </a:ext>
            </a:extLst>
          </p:cNvPr>
          <p:cNvSpPr>
            <a:spLocks noGrp="1"/>
          </p:cNvSpPr>
          <p:nvPr>
            <p:ph type="title"/>
          </p:nvPr>
        </p:nvSpPr>
        <p:spPr/>
        <p:txBody>
          <a:bodyPr/>
          <a:lstStyle/>
          <a:p>
            <a:r>
              <a:rPr lang="en-CA" dirty="0"/>
              <a:t>Heart Disease Prediction</a:t>
            </a:r>
          </a:p>
        </p:txBody>
      </p:sp>
      <p:sp>
        <p:nvSpPr>
          <p:cNvPr id="3" name="Content Placeholder 2">
            <a:extLst>
              <a:ext uri="{FF2B5EF4-FFF2-40B4-BE49-F238E27FC236}">
                <a16:creationId xmlns:a16="http://schemas.microsoft.com/office/drawing/2014/main" id="{4F2815EA-910D-4712-A5F1-A7DAF0B0EB63}"/>
              </a:ext>
            </a:extLst>
          </p:cNvPr>
          <p:cNvSpPr>
            <a:spLocks noGrp="1"/>
          </p:cNvSpPr>
          <p:nvPr>
            <p:ph idx="1"/>
          </p:nvPr>
        </p:nvSpPr>
        <p:spPr>
          <a:xfrm>
            <a:off x="838200" y="1825625"/>
            <a:ext cx="5046306" cy="4351338"/>
          </a:xfrm>
        </p:spPr>
        <p:txBody>
          <a:bodyPr/>
          <a:lstStyle/>
          <a:p>
            <a:r>
              <a:rPr lang="en-CA" dirty="0"/>
              <a:t>Input features:</a:t>
            </a:r>
          </a:p>
          <a:p>
            <a:pPr lvl="1"/>
            <a:r>
              <a:rPr lang="en-CA" dirty="0"/>
              <a:t>Medical history </a:t>
            </a:r>
          </a:p>
          <a:p>
            <a:pPr lvl="2"/>
            <a:r>
              <a:rPr lang="en-CA" dirty="0"/>
              <a:t>i.e. Age, sex, num (previous heart diseases), cp (chest pain), </a:t>
            </a:r>
            <a:r>
              <a:rPr lang="en-CA" dirty="0" err="1"/>
              <a:t>thal</a:t>
            </a:r>
            <a:r>
              <a:rPr lang="en-CA" dirty="0"/>
              <a:t> (heart defect), etc.</a:t>
            </a:r>
          </a:p>
          <a:p>
            <a:r>
              <a:rPr lang="en-CA" dirty="0"/>
              <a:t>Binary output:</a:t>
            </a:r>
          </a:p>
          <a:p>
            <a:pPr lvl="1"/>
            <a:r>
              <a:rPr lang="en-CA" dirty="0"/>
              <a:t>1: Disease present</a:t>
            </a:r>
          </a:p>
          <a:p>
            <a:pPr lvl="1"/>
            <a:r>
              <a:rPr lang="en-CA" dirty="0"/>
              <a:t>0: Disease not present</a:t>
            </a:r>
          </a:p>
        </p:txBody>
      </p:sp>
      <p:sp>
        <p:nvSpPr>
          <p:cNvPr id="10" name="Footer Placeholder 3">
            <a:extLst>
              <a:ext uri="{FF2B5EF4-FFF2-40B4-BE49-F238E27FC236}">
                <a16:creationId xmlns:a16="http://schemas.microsoft.com/office/drawing/2014/main" id="{D16747F6-DCFD-4D53-8D7E-E49DB56DC017}"/>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b="1" dirty="0">
                <a:solidFill>
                  <a:schemeClr val="accent6">
                    <a:lumMod val="75000"/>
                  </a:schemeClr>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C1FB0809-23F4-4C1A-84A2-015F8FBD6516}"/>
              </a:ext>
            </a:extLst>
          </p:cNvPr>
          <p:cNvSpPr>
            <a:spLocks noGrp="1"/>
          </p:cNvSpPr>
          <p:nvPr>
            <p:ph type="sldNum" sz="quarter" idx="12"/>
          </p:nvPr>
        </p:nvSpPr>
        <p:spPr/>
        <p:txBody>
          <a:bodyPr/>
          <a:lstStyle/>
          <a:p>
            <a:fld id="{B3262E0A-215D-486A-A592-BFF960BA120B}" type="slidenum">
              <a:rPr lang="en-CA" smtClean="0"/>
              <a:t>21</a:t>
            </a:fld>
            <a:endParaRPr lang="en-CA"/>
          </a:p>
        </p:txBody>
      </p:sp>
      <p:pic>
        <p:nvPicPr>
          <p:cNvPr id="7" name="Picture 6">
            <a:extLst>
              <a:ext uri="{FF2B5EF4-FFF2-40B4-BE49-F238E27FC236}">
                <a16:creationId xmlns:a16="http://schemas.microsoft.com/office/drawing/2014/main" id="{7701134F-5EE6-4BD4-9E45-A127D154EA5E}"/>
              </a:ext>
            </a:extLst>
          </p:cNvPr>
          <p:cNvPicPr>
            <a:picLocks noChangeAspect="1"/>
          </p:cNvPicPr>
          <p:nvPr/>
        </p:nvPicPr>
        <p:blipFill>
          <a:blip r:embed="rId3"/>
          <a:stretch>
            <a:fillRect/>
          </a:stretch>
        </p:blipFill>
        <p:spPr>
          <a:xfrm>
            <a:off x="5809818" y="1561323"/>
            <a:ext cx="6078981" cy="4085351"/>
          </a:xfrm>
          <a:prstGeom prst="rect">
            <a:avLst/>
          </a:prstGeom>
        </p:spPr>
      </p:pic>
    </p:spTree>
    <p:extLst>
      <p:ext uri="{BB962C8B-B14F-4D97-AF65-F5344CB8AC3E}">
        <p14:creationId xmlns:p14="http://schemas.microsoft.com/office/powerpoint/2010/main" val="3134657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a:extLst>
              <a:ext uri="{FF2B5EF4-FFF2-40B4-BE49-F238E27FC236}">
                <a16:creationId xmlns:a16="http://schemas.microsoft.com/office/drawing/2014/main" id="{9F4A6861-1CF4-4ECA-ADC2-80DDC40E0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430" y="1681160"/>
            <a:ext cx="45529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3567354-1E74-4216-92B0-85E96AA8E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412" y="1690688"/>
            <a:ext cx="45529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Classification: Maximize Test Accuracy</a:t>
            </a:r>
          </a:p>
        </p:txBody>
      </p:sp>
      <p:sp>
        <p:nvSpPr>
          <p:cNvPr id="20" name="Oval 19">
            <a:extLst>
              <a:ext uri="{FF2B5EF4-FFF2-40B4-BE49-F238E27FC236}">
                <a16:creationId xmlns:a16="http://schemas.microsoft.com/office/drawing/2014/main" id="{0123D98E-FA55-455E-B2C7-CCA13AE7C9D4}"/>
              </a:ext>
            </a:extLst>
          </p:cNvPr>
          <p:cNvSpPr/>
          <p:nvPr/>
        </p:nvSpPr>
        <p:spPr>
          <a:xfrm>
            <a:off x="7335161" y="3268585"/>
            <a:ext cx="264319" cy="2643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3E3DF469-29D1-408A-8E62-EC2842CAACCB}"/>
              </a:ext>
            </a:extLst>
          </p:cNvPr>
          <p:cNvSpPr txBox="1"/>
          <p:nvPr/>
        </p:nvSpPr>
        <p:spPr>
          <a:xfrm>
            <a:off x="7817193" y="3083919"/>
            <a:ext cx="1757362" cy="369332"/>
          </a:xfrm>
          <a:prstGeom prst="rect">
            <a:avLst/>
          </a:prstGeom>
          <a:noFill/>
        </p:spPr>
        <p:txBody>
          <a:bodyPr wrap="square" rtlCol="0">
            <a:spAutoFit/>
          </a:bodyPr>
          <a:lstStyle/>
          <a:p>
            <a:r>
              <a:rPr lang="en-CA" dirty="0" err="1"/>
              <a:t>Max_depth</a:t>
            </a:r>
            <a:r>
              <a:rPr lang="en-CA" dirty="0"/>
              <a:t> = 4</a:t>
            </a:r>
          </a:p>
        </p:txBody>
      </p:sp>
      <p:sp>
        <p:nvSpPr>
          <p:cNvPr id="29" name="TextBox 28">
            <a:extLst>
              <a:ext uri="{FF2B5EF4-FFF2-40B4-BE49-F238E27FC236}">
                <a16:creationId xmlns:a16="http://schemas.microsoft.com/office/drawing/2014/main" id="{281AC3B5-06AF-466F-A4D1-D45392853FCD}"/>
              </a:ext>
            </a:extLst>
          </p:cNvPr>
          <p:cNvSpPr txBox="1"/>
          <p:nvPr/>
        </p:nvSpPr>
        <p:spPr>
          <a:xfrm>
            <a:off x="2967479" y="2978691"/>
            <a:ext cx="1757362" cy="369332"/>
          </a:xfrm>
          <a:prstGeom prst="rect">
            <a:avLst/>
          </a:prstGeom>
          <a:noFill/>
        </p:spPr>
        <p:txBody>
          <a:bodyPr wrap="square" rtlCol="0">
            <a:spAutoFit/>
          </a:bodyPr>
          <a:lstStyle/>
          <a:p>
            <a:r>
              <a:rPr lang="en-CA" dirty="0" err="1"/>
              <a:t>Max_depth</a:t>
            </a:r>
            <a:r>
              <a:rPr lang="en-CA" dirty="0"/>
              <a:t> = 9</a:t>
            </a:r>
          </a:p>
        </p:txBody>
      </p:sp>
      <p:sp>
        <p:nvSpPr>
          <p:cNvPr id="17" name="Footer Placeholder 3">
            <a:extLst>
              <a:ext uri="{FF2B5EF4-FFF2-40B4-BE49-F238E27FC236}">
                <a16:creationId xmlns:a16="http://schemas.microsoft.com/office/drawing/2014/main" id="{7711C34E-D13E-443B-BA01-C488956CCD27}"/>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b="1" dirty="0">
                <a:solidFill>
                  <a:schemeClr val="accent6">
                    <a:lumMod val="75000"/>
                  </a:schemeClr>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22</a:t>
            </a:fld>
            <a:endParaRPr lang="en-CA"/>
          </a:p>
        </p:txBody>
      </p:sp>
      <p:sp>
        <p:nvSpPr>
          <p:cNvPr id="25" name="Oval 24">
            <a:extLst>
              <a:ext uri="{FF2B5EF4-FFF2-40B4-BE49-F238E27FC236}">
                <a16:creationId xmlns:a16="http://schemas.microsoft.com/office/drawing/2014/main" id="{55A9812E-732D-4DE0-985B-72766787E398}"/>
              </a:ext>
            </a:extLst>
          </p:cNvPr>
          <p:cNvSpPr/>
          <p:nvPr/>
        </p:nvSpPr>
        <p:spPr>
          <a:xfrm>
            <a:off x="2815831" y="3360400"/>
            <a:ext cx="264319" cy="2643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256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a:extLst>
              <a:ext uri="{FF2B5EF4-FFF2-40B4-BE49-F238E27FC236}">
                <a16:creationId xmlns:a16="http://schemas.microsoft.com/office/drawing/2014/main" id="{26C71D98-122B-402E-A1AA-F04B7BF82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430" y="1681160"/>
            <a:ext cx="45529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245E373-3698-4FAB-AB4D-B94B20C41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1681161"/>
            <a:ext cx="45529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Classification: Minimize Bias &amp; Variance</a:t>
            </a:r>
          </a:p>
        </p:txBody>
      </p:sp>
      <p:sp>
        <p:nvSpPr>
          <p:cNvPr id="20" name="Oval 19">
            <a:extLst>
              <a:ext uri="{FF2B5EF4-FFF2-40B4-BE49-F238E27FC236}">
                <a16:creationId xmlns:a16="http://schemas.microsoft.com/office/drawing/2014/main" id="{0123D98E-FA55-455E-B2C7-CCA13AE7C9D4}"/>
              </a:ext>
            </a:extLst>
          </p:cNvPr>
          <p:cNvSpPr/>
          <p:nvPr/>
        </p:nvSpPr>
        <p:spPr>
          <a:xfrm>
            <a:off x="7314990" y="4101564"/>
            <a:ext cx="264319" cy="2643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3E3DF469-29D1-408A-8E62-EC2842CAACCB}"/>
              </a:ext>
            </a:extLst>
          </p:cNvPr>
          <p:cNvSpPr txBox="1"/>
          <p:nvPr/>
        </p:nvSpPr>
        <p:spPr>
          <a:xfrm>
            <a:off x="7138116" y="3613666"/>
            <a:ext cx="1757362" cy="369332"/>
          </a:xfrm>
          <a:prstGeom prst="rect">
            <a:avLst/>
          </a:prstGeom>
          <a:noFill/>
        </p:spPr>
        <p:txBody>
          <a:bodyPr wrap="square" rtlCol="0">
            <a:spAutoFit/>
          </a:bodyPr>
          <a:lstStyle/>
          <a:p>
            <a:r>
              <a:rPr lang="en-CA" dirty="0" err="1"/>
              <a:t>Max_depth</a:t>
            </a:r>
            <a:r>
              <a:rPr lang="en-CA" dirty="0"/>
              <a:t> = 4</a:t>
            </a:r>
          </a:p>
        </p:txBody>
      </p:sp>
      <p:sp>
        <p:nvSpPr>
          <p:cNvPr id="29" name="TextBox 28">
            <a:extLst>
              <a:ext uri="{FF2B5EF4-FFF2-40B4-BE49-F238E27FC236}">
                <a16:creationId xmlns:a16="http://schemas.microsoft.com/office/drawing/2014/main" id="{281AC3B5-06AF-466F-A4D1-D45392853FCD}"/>
              </a:ext>
            </a:extLst>
          </p:cNvPr>
          <p:cNvSpPr txBox="1"/>
          <p:nvPr/>
        </p:nvSpPr>
        <p:spPr>
          <a:xfrm>
            <a:off x="2312889" y="3495087"/>
            <a:ext cx="1757362" cy="369332"/>
          </a:xfrm>
          <a:prstGeom prst="rect">
            <a:avLst/>
          </a:prstGeom>
          <a:noFill/>
        </p:spPr>
        <p:txBody>
          <a:bodyPr wrap="square" rtlCol="0">
            <a:spAutoFit/>
          </a:bodyPr>
          <a:lstStyle/>
          <a:p>
            <a:r>
              <a:rPr lang="en-CA" dirty="0" err="1"/>
              <a:t>Max_depth</a:t>
            </a:r>
            <a:r>
              <a:rPr lang="en-CA" dirty="0"/>
              <a:t> = 9</a:t>
            </a:r>
          </a:p>
        </p:txBody>
      </p:sp>
      <p:sp>
        <p:nvSpPr>
          <p:cNvPr id="17" name="Footer Placeholder 3">
            <a:extLst>
              <a:ext uri="{FF2B5EF4-FFF2-40B4-BE49-F238E27FC236}">
                <a16:creationId xmlns:a16="http://schemas.microsoft.com/office/drawing/2014/main" id="{7711C34E-D13E-443B-BA01-C488956CCD27}"/>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b="1" dirty="0">
                <a:solidFill>
                  <a:schemeClr val="accent6">
                    <a:lumMod val="75000"/>
                  </a:schemeClr>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23</a:t>
            </a:fld>
            <a:endParaRPr lang="en-CA"/>
          </a:p>
        </p:txBody>
      </p:sp>
      <p:sp>
        <p:nvSpPr>
          <p:cNvPr id="25" name="Oval 24">
            <a:extLst>
              <a:ext uri="{FF2B5EF4-FFF2-40B4-BE49-F238E27FC236}">
                <a16:creationId xmlns:a16="http://schemas.microsoft.com/office/drawing/2014/main" id="{55A9812E-732D-4DE0-985B-72766787E398}"/>
              </a:ext>
            </a:extLst>
          </p:cNvPr>
          <p:cNvSpPr/>
          <p:nvPr/>
        </p:nvSpPr>
        <p:spPr>
          <a:xfrm>
            <a:off x="2796937" y="3994210"/>
            <a:ext cx="264319" cy="2643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91208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E93A-A84F-4717-813A-A069DAF45407}"/>
              </a:ext>
            </a:extLst>
          </p:cNvPr>
          <p:cNvSpPr>
            <a:spLocks noGrp="1"/>
          </p:cNvSpPr>
          <p:nvPr>
            <p:ph type="title"/>
          </p:nvPr>
        </p:nvSpPr>
        <p:spPr/>
        <p:txBody>
          <a:bodyPr/>
          <a:lstStyle/>
          <a:p>
            <a:r>
              <a:rPr lang="en-CA" dirty="0"/>
              <a:t>Confusion Matrix: Post-tuning</a:t>
            </a:r>
          </a:p>
        </p:txBody>
      </p:sp>
      <p:sp>
        <p:nvSpPr>
          <p:cNvPr id="3" name="Text Placeholder 2">
            <a:extLst>
              <a:ext uri="{FF2B5EF4-FFF2-40B4-BE49-F238E27FC236}">
                <a16:creationId xmlns:a16="http://schemas.microsoft.com/office/drawing/2014/main" id="{C6295D4A-80A5-47DC-9090-69E9E96C9AA0}"/>
              </a:ext>
            </a:extLst>
          </p:cNvPr>
          <p:cNvSpPr>
            <a:spLocks noGrp="1"/>
          </p:cNvSpPr>
          <p:nvPr>
            <p:ph type="body" idx="1"/>
          </p:nvPr>
        </p:nvSpPr>
        <p:spPr>
          <a:xfrm>
            <a:off x="839788" y="1276839"/>
            <a:ext cx="5157787" cy="823912"/>
          </a:xfrm>
        </p:spPr>
        <p:txBody>
          <a:bodyPr/>
          <a:lstStyle/>
          <a:p>
            <a:r>
              <a:rPr lang="en-CA" dirty="0"/>
              <a:t>Decision Tree</a:t>
            </a:r>
          </a:p>
        </p:txBody>
      </p:sp>
      <p:sp>
        <p:nvSpPr>
          <p:cNvPr id="6" name="Text Placeholder 5">
            <a:extLst>
              <a:ext uri="{FF2B5EF4-FFF2-40B4-BE49-F238E27FC236}">
                <a16:creationId xmlns:a16="http://schemas.microsoft.com/office/drawing/2014/main" id="{C8FD5B13-3560-4CD6-AD50-B772296BC991}"/>
              </a:ext>
            </a:extLst>
          </p:cNvPr>
          <p:cNvSpPr>
            <a:spLocks noGrp="1"/>
          </p:cNvSpPr>
          <p:nvPr>
            <p:ph type="body" sz="quarter" idx="3"/>
          </p:nvPr>
        </p:nvSpPr>
        <p:spPr>
          <a:xfrm>
            <a:off x="6194427" y="1323821"/>
            <a:ext cx="5183188" cy="823912"/>
          </a:xfrm>
        </p:spPr>
        <p:txBody>
          <a:bodyPr/>
          <a:lstStyle/>
          <a:p>
            <a:r>
              <a:rPr lang="en-CA" dirty="0"/>
              <a:t>Random Forest</a:t>
            </a:r>
          </a:p>
        </p:txBody>
      </p:sp>
      <p:sp>
        <p:nvSpPr>
          <p:cNvPr id="12" name="Footer Placeholder 3">
            <a:extLst>
              <a:ext uri="{FF2B5EF4-FFF2-40B4-BE49-F238E27FC236}">
                <a16:creationId xmlns:a16="http://schemas.microsoft.com/office/drawing/2014/main" id="{AD78760B-978A-41CC-91F3-2208B0F200AF}"/>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b="1" dirty="0">
                <a:solidFill>
                  <a:schemeClr val="accent6">
                    <a:lumMod val="75000"/>
                  </a:schemeClr>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3E8A9AD-2BC1-4147-9826-F752CA539025}"/>
              </a:ext>
            </a:extLst>
          </p:cNvPr>
          <p:cNvSpPr>
            <a:spLocks noGrp="1"/>
          </p:cNvSpPr>
          <p:nvPr>
            <p:ph type="sldNum" sz="quarter" idx="12"/>
          </p:nvPr>
        </p:nvSpPr>
        <p:spPr/>
        <p:txBody>
          <a:bodyPr/>
          <a:lstStyle/>
          <a:p>
            <a:fld id="{B3262E0A-215D-486A-A592-BFF960BA120B}" type="slidenum">
              <a:rPr lang="en-CA" smtClean="0"/>
              <a:t>24</a:t>
            </a:fld>
            <a:endParaRPr lang="en-CA"/>
          </a:p>
        </p:txBody>
      </p:sp>
      <p:pic>
        <p:nvPicPr>
          <p:cNvPr id="5124" name="Picture 4">
            <a:extLst>
              <a:ext uri="{FF2B5EF4-FFF2-40B4-BE49-F238E27FC236}">
                <a16:creationId xmlns:a16="http://schemas.microsoft.com/office/drawing/2014/main" id="{68949506-77AD-4A25-BB90-E773FB842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83" y="1817314"/>
            <a:ext cx="4905375" cy="48101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DC8E3C7-3774-4F5E-8E5A-DE69F159D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228" y="1817314"/>
            <a:ext cx="4905375"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498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 result for california house wallpaper">
            <a:extLst>
              <a:ext uri="{FF2B5EF4-FFF2-40B4-BE49-F238E27FC236}">
                <a16:creationId xmlns:a16="http://schemas.microsoft.com/office/drawing/2014/main" id="{7C33DDE3-5BC1-4335-8FDC-DFA83DFFD5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38" r="11111" b="525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108D623-BDB5-451A-A4A0-CAB9BCA4FDA8}"/>
              </a:ext>
            </a:extLst>
          </p:cNvPr>
          <p:cNvSpPr>
            <a:spLocks noGrp="1"/>
          </p:cNvSpPr>
          <p:nvPr>
            <p:ph type="title"/>
          </p:nvPr>
        </p:nvSpPr>
        <p:spPr>
          <a:xfrm>
            <a:off x="674237" y="758284"/>
            <a:ext cx="3657600" cy="3196570"/>
          </a:xfrm>
        </p:spPr>
        <p:txBody>
          <a:bodyPr vert="horz" lIns="91440" tIns="45720" rIns="91440" bIns="45720" rtlCol="0" anchor="b">
            <a:normAutofit/>
          </a:bodyPr>
          <a:lstStyle/>
          <a:p>
            <a:pPr algn="ctr"/>
            <a:r>
              <a:rPr lang="en-US" sz="4800"/>
              <a:t>Regression</a:t>
            </a:r>
            <a:endParaRPr lang="en-US" sz="4800" dirty="0"/>
          </a:p>
        </p:txBody>
      </p:sp>
      <p:sp>
        <p:nvSpPr>
          <p:cNvPr id="5" name="Text Placeholder 4">
            <a:extLst>
              <a:ext uri="{FF2B5EF4-FFF2-40B4-BE49-F238E27FC236}">
                <a16:creationId xmlns:a16="http://schemas.microsoft.com/office/drawing/2014/main" id="{B099ED5A-922D-458D-ABBD-11C7D4EEE14D}"/>
              </a:ext>
            </a:extLst>
          </p:cNvPr>
          <p:cNvSpPr>
            <a:spLocks noGrp="1"/>
          </p:cNvSpPr>
          <p:nvPr>
            <p:ph type="body" idx="1"/>
          </p:nvPr>
        </p:nvSpPr>
        <p:spPr>
          <a:xfrm>
            <a:off x="674237" y="4323376"/>
            <a:ext cx="3657600" cy="1241432"/>
          </a:xfrm>
        </p:spPr>
        <p:txBody>
          <a:bodyPr vert="horz" lIns="91440" tIns="45720" rIns="91440" bIns="45720" rtlCol="0">
            <a:normAutofit/>
          </a:bodyPr>
          <a:lstStyle/>
          <a:p>
            <a:pPr algn="ctr"/>
            <a:endParaRPr lang="en-US" sz="2000" dirty="0">
              <a:solidFill>
                <a:schemeClr val="tx2"/>
              </a:solidFill>
            </a:endParaRPr>
          </a:p>
        </p:txBody>
      </p:sp>
      <p:cxnSp>
        <p:nvCxnSpPr>
          <p:cNvPr id="73" name="Straight Connector 72">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w="22225">
            <a:solidFill>
              <a:srgbClr val="514367"/>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1E5B8F9-829F-4633-ACE5-32C6D45D20F8}"/>
              </a:ext>
            </a:extLst>
          </p:cNvPr>
          <p:cNvSpPr>
            <a:spLocks noGrp="1"/>
          </p:cNvSpPr>
          <p:nvPr>
            <p:ph type="sldNum" sz="quarter" idx="12"/>
          </p:nvPr>
        </p:nvSpPr>
        <p:spPr>
          <a:xfrm>
            <a:off x="8610600" y="6356350"/>
            <a:ext cx="2743200" cy="365125"/>
          </a:xfrm>
        </p:spPr>
        <p:txBody>
          <a:bodyPr/>
          <a:lstStyle/>
          <a:p>
            <a:fld id="{B3262E0A-215D-486A-A592-BFF960BA120B}" type="slidenum">
              <a:rPr lang="en-CA" smtClean="0"/>
              <a:t>25</a:t>
            </a:fld>
            <a:endParaRPr lang="en-CA"/>
          </a:p>
        </p:txBody>
      </p:sp>
    </p:spTree>
    <p:extLst>
      <p:ext uri="{BB962C8B-B14F-4D97-AF65-F5344CB8AC3E}">
        <p14:creationId xmlns:p14="http://schemas.microsoft.com/office/powerpoint/2010/main" val="268775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E93A-A84F-4717-813A-A069DAF45407}"/>
              </a:ext>
            </a:extLst>
          </p:cNvPr>
          <p:cNvSpPr>
            <a:spLocks noGrp="1"/>
          </p:cNvSpPr>
          <p:nvPr>
            <p:ph type="title"/>
          </p:nvPr>
        </p:nvSpPr>
        <p:spPr/>
        <p:txBody>
          <a:bodyPr/>
          <a:lstStyle/>
          <a:p>
            <a:r>
              <a:rPr lang="en-CA" dirty="0"/>
              <a:t>Housing Attribute Price Estimation</a:t>
            </a:r>
          </a:p>
        </p:txBody>
      </p:sp>
      <p:sp>
        <p:nvSpPr>
          <p:cNvPr id="3" name="Content Placeholder 2">
            <a:extLst>
              <a:ext uri="{FF2B5EF4-FFF2-40B4-BE49-F238E27FC236}">
                <a16:creationId xmlns:a16="http://schemas.microsoft.com/office/drawing/2014/main" id="{4F2815EA-910D-4712-A5F1-A7DAF0B0EB63}"/>
              </a:ext>
            </a:extLst>
          </p:cNvPr>
          <p:cNvSpPr>
            <a:spLocks noGrp="1"/>
          </p:cNvSpPr>
          <p:nvPr>
            <p:ph idx="1"/>
          </p:nvPr>
        </p:nvSpPr>
        <p:spPr>
          <a:xfrm>
            <a:off x="838201" y="1825625"/>
            <a:ext cx="4741506" cy="4318000"/>
          </a:xfrm>
        </p:spPr>
        <p:txBody>
          <a:bodyPr/>
          <a:lstStyle/>
          <a:p>
            <a:r>
              <a:rPr lang="en-CA" dirty="0"/>
              <a:t>Input features: </a:t>
            </a:r>
          </a:p>
          <a:p>
            <a:pPr lvl="1"/>
            <a:r>
              <a:rPr lang="en-CA" dirty="0"/>
              <a:t>House amenities i.e. pool, garage, lot area, patio space, etc. </a:t>
            </a:r>
          </a:p>
          <a:p>
            <a:r>
              <a:rPr lang="en-CA" dirty="0"/>
              <a:t>Continuous output:</a:t>
            </a:r>
          </a:p>
          <a:p>
            <a:pPr lvl="1"/>
            <a:r>
              <a:rPr lang="en-CA" dirty="0"/>
              <a:t>Estimated price of the house in thousands of USD </a:t>
            </a:r>
          </a:p>
          <a:p>
            <a:endParaRPr lang="en-CA" dirty="0"/>
          </a:p>
        </p:txBody>
      </p:sp>
      <p:pic>
        <p:nvPicPr>
          <p:cNvPr id="4098" name="Picture 2" descr="Related image">
            <a:extLst>
              <a:ext uri="{FF2B5EF4-FFF2-40B4-BE49-F238E27FC236}">
                <a16:creationId xmlns:a16="http://schemas.microsoft.com/office/drawing/2014/main" id="{246E9A51-37FB-4671-80BB-CAE13027D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792" y="1690688"/>
            <a:ext cx="6201745" cy="438486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3">
            <a:extLst>
              <a:ext uri="{FF2B5EF4-FFF2-40B4-BE49-F238E27FC236}">
                <a16:creationId xmlns:a16="http://schemas.microsoft.com/office/drawing/2014/main" id="{4298EF6C-D3CC-4B5E-BF1E-B765AFF9666A}"/>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dirty="0">
                <a:solidFill>
                  <a:srgbClr val="E1C2A3"/>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Regression</a:t>
            </a:r>
            <a:r>
              <a:rPr lang="en-CA" sz="1867" dirty="0">
                <a:solidFill>
                  <a:srgbClr val="E1C2A3"/>
                </a:solidFill>
              </a:rPr>
              <a:t>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A99E1F1D-DDFB-42C1-BAEF-EDF753CBFC14}"/>
              </a:ext>
            </a:extLst>
          </p:cNvPr>
          <p:cNvSpPr>
            <a:spLocks noGrp="1"/>
          </p:cNvSpPr>
          <p:nvPr>
            <p:ph type="sldNum" sz="quarter" idx="12"/>
          </p:nvPr>
        </p:nvSpPr>
        <p:spPr/>
        <p:txBody>
          <a:bodyPr/>
          <a:lstStyle/>
          <a:p>
            <a:fld id="{B3262E0A-215D-486A-A592-BFF960BA120B}" type="slidenum">
              <a:rPr lang="en-CA" smtClean="0"/>
              <a:t>26</a:t>
            </a:fld>
            <a:endParaRPr lang="en-CA"/>
          </a:p>
        </p:txBody>
      </p:sp>
    </p:spTree>
    <p:extLst>
      <p:ext uri="{BB962C8B-B14F-4D97-AF65-F5344CB8AC3E}">
        <p14:creationId xmlns:p14="http://schemas.microsoft.com/office/powerpoint/2010/main" val="1004356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a:extLst>
              <a:ext uri="{FF2B5EF4-FFF2-40B4-BE49-F238E27FC236}">
                <a16:creationId xmlns:a16="http://schemas.microsoft.com/office/drawing/2014/main" id="{4C77414B-8878-4B3B-8BEE-3FDC61698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412" y="1690688"/>
            <a:ext cx="45529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832C655-0CFD-4ED7-A439-3C43D439A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572" y="1690688"/>
            <a:ext cx="45529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Regression: Maximize Test Accuracy</a:t>
            </a:r>
          </a:p>
        </p:txBody>
      </p:sp>
      <p:sp>
        <p:nvSpPr>
          <p:cNvPr id="20" name="Oval 19">
            <a:extLst>
              <a:ext uri="{FF2B5EF4-FFF2-40B4-BE49-F238E27FC236}">
                <a16:creationId xmlns:a16="http://schemas.microsoft.com/office/drawing/2014/main" id="{0123D98E-FA55-455E-B2C7-CCA13AE7C9D4}"/>
              </a:ext>
            </a:extLst>
          </p:cNvPr>
          <p:cNvSpPr/>
          <p:nvPr/>
        </p:nvSpPr>
        <p:spPr>
          <a:xfrm>
            <a:off x="7311415" y="3361435"/>
            <a:ext cx="264319" cy="2643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3E3DF469-29D1-408A-8E62-EC2842CAACCB}"/>
              </a:ext>
            </a:extLst>
          </p:cNvPr>
          <p:cNvSpPr txBox="1"/>
          <p:nvPr/>
        </p:nvSpPr>
        <p:spPr>
          <a:xfrm>
            <a:off x="7817193" y="3083919"/>
            <a:ext cx="1757362" cy="369332"/>
          </a:xfrm>
          <a:prstGeom prst="rect">
            <a:avLst/>
          </a:prstGeom>
          <a:noFill/>
        </p:spPr>
        <p:txBody>
          <a:bodyPr wrap="square" rtlCol="0">
            <a:spAutoFit/>
          </a:bodyPr>
          <a:lstStyle/>
          <a:p>
            <a:r>
              <a:rPr lang="en-CA" dirty="0" err="1"/>
              <a:t>Max_depth</a:t>
            </a:r>
            <a:r>
              <a:rPr lang="en-CA" dirty="0"/>
              <a:t> = 4</a:t>
            </a:r>
          </a:p>
        </p:txBody>
      </p:sp>
      <p:sp>
        <p:nvSpPr>
          <p:cNvPr id="29" name="TextBox 28">
            <a:extLst>
              <a:ext uri="{FF2B5EF4-FFF2-40B4-BE49-F238E27FC236}">
                <a16:creationId xmlns:a16="http://schemas.microsoft.com/office/drawing/2014/main" id="{281AC3B5-06AF-466F-A4D1-D45392853FCD}"/>
              </a:ext>
            </a:extLst>
          </p:cNvPr>
          <p:cNvSpPr txBox="1"/>
          <p:nvPr/>
        </p:nvSpPr>
        <p:spPr>
          <a:xfrm>
            <a:off x="2215307" y="3532904"/>
            <a:ext cx="1757362" cy="369332"/>
          </a:xfrm>
          <a:prstGeom prst="rect">
            <a:avLst/>
          </a:prstGeom>
          <a:noFill/>
        </p:spPr>
        <p:txBody>
          <a:bodyPr wrap="square" rtlCol="0">
            <a:spAutoFit/>
          </a:bodyPr>
          <a:lstStyle/>
          <a:p>
            <a:r>
              <a:rPr lang="en-CA" dirty="0" err="1"/>
              <a:t>Max_depth</a:t>
            </a:r>
            <a:r>
              <a:rPr lang="en-CA" dirty="0"/>
              <a:t> = 5</a:t>
            </a: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27</a:t>
            </a:fld>
            <a:endParaRPr lang="en-CA"/>
          </a:p>
        </p:txBody>
      </p:sp>
      <p:sp>
        <p:nvSpPr>
          <p:cNvPr id="25" name="Oval 24">
            <a:extLst>
              <a:ext uri="{FF2B5EF4-FFF2-40B4-BE49-F238E27FC236}">
                <a16:creationId xmlns:a16="http://schemas.microsoft.com/office/drawing/2014/main" id="{55A9812E-732D-4DE0-985B-72766787E398}"/>
              </a:ext>
            </a:extLst>
          </p:cNvPr>
          <p:cNvSpPr/>
          <p:nvPr/>
        </p:nvSpPr>
        <p:spPr>
          <a:xfrm>
            <a:off x="1950988" y="3830241"/>
            <a:ext cx="264319" cy="2643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ooter Placeholder 3">
            <a:extLst>
              <a:ext uri="{FF2B5EF4-FFF2-40B4-BE49-F238E27FC236}">
                <a16:creationId xmlns:a16="http://schemas.microsoft.com/office/drawing/2014/main" id="{DB363857-8C85-4B03-9200-F5F06FACB8CB}"/>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dirty="0">
                <a:solidFill>
                  <a:srgbClr val="E1C2A3"/>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Regression</a:t>
            </a:r>
            <a:r>
              <a:rPr lang="en-CA" sz="1867" dirty="0">
                <a:solidFill>
                  <a:srgbClr val="E1C2A3"/>
                </a:solidFill>
              </a:rPr>
              <a:t>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986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B70E07BA-EE80-494C-B9D0-00416C540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112" y="1690687"/>
            <a:ext cx="46672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648B7232-8612-4F2E-8566-B544398B8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72" y="1691637"/>
            <a:ext cx="46672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Regression: Minimize Bias &amp; Variance</a:t>
            </a:r>
          </a:p>
        </p:txBody>
      </p:sp>
      <p:sp>
        <p:nvSpPr>
          <p:cNvPr id="20" name="Oval 19">
            <a:extLst>
              <a:ext uri="{FF2B5EF4-FFF2-40B4-BE49-F238E27FC236}">
                <a16:creationId xmlns:a16="http://schemas.microsoft.com/office/drawing/2014/main" id="{0123D98E-FA55-455E-B2C7-CCA13AE7C9D4}"/>
              </a:ext>
            </a:extLst>
          </p:cNvPr>
          <p:cNvSpPr/>
          <p:nvPr/>
        </p:nvSpPr>
        <p:spPr>
          <a:xfrm>
            <a:off x="7254479" y="3698080"/>
            <a:ext cx="264319" cy="2643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3E3DF469-29D1-408A-8E62-EC2842CAACCB}"/>
              </a:ext>
            </a:extLst>
          </p:cNvPr>
          <p:cNvSpPr txBox="1"/>
          <p:nvPr/>
        </p:nvSpPr>
        <p:spPr>
          <a:xfrm>
            <a:off x="6984691" y="3125763"/>
            <a:ext cx="1757362" cy="369332"/>
          </a:xfrm>
          <a:prstGeom prst="rect">
            <a:avLst/>
          </a:prstGeom>
          <a:noFill/>
        </p:spPr>
        <p:txBody>
          <a:bodyPr wrap="square" rtlCol="0">
            <a:spAutoFit/>
          </a:bodyPr>
          <a:lstStyle/>
          <a:p>
            <a:r>
              <a:rPr lang="en-CA" dirty="0" err="1"/>
              <a:t>Max_depth</a:t>
            </a:r>
            <a:r>
              <a:rPr lang="en-CA" dirty="0"/>
              <a:t> = 4</a:t>
            </a:r>
          </a:p>
        </p:txBody>
      </p:sp>
      <p:sp>
        <p:nvSpPr>
          <p:cNvPr id="29" name="TextBox 28">
            <a:extLst>
              <a:ext uri="{FF2B5EF4-FFF2-40B4-BE49-F238E27FC236}">
                <a16:creationId xmlns:a16="http://schemas.microsoft.com/office/drawing/2014/main" id="{281AC3B5-06AF-466F-A4D1-D45392853FCD}"/>
              </a:ext>
            </a:extLst>
          </p:cNvPr>
          <p:cNvSpPr txBox="1"/>
          <p:nvPr/>
        </p:nvSpPr>
        <p:spPr>
          <a:xfrm>
            <a:off x="2317441" y="3261435"/>
            <a:ext cx="1757362" cy="369332"/>
          </a:xfrm>
          <a:prstGeom prst="rect">
            <a:avLst/>
          </a:prstGeom>
          <a:noFill/>
        </p:spPr>
        <p:txBody>
          <a:bodyPr wrap="square" rtlCol="0">
            <a:spAutoFit/>
          </a:bodyPr>
          <a:lstStyle/>
          <a:p>
            <a:r>
              <a:rPr lang="en-CA" dirty="0" err="1"/>
              <a:t>Max_depth</a:t>
            </a:r>
            <a:r>
              <a:rPr lang="en-CA" dirty="0"/>
              <a:t> = 5</a:t>
            </a: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28</a:t>
            </a:fld>
            <a:endParaRPr lang="en-CA"/>
          </a:p>
        </p:txBody>
      </p:sp>
      <p:sp>
        <p:nvSpPr>
          <p:cNvPr id="25" name="Oval 24">
            <a:extLst>
              <a:ext uri="{FF2B5EF4-FFF2-40B4-BE49-F238E27FC236}">
                <a16:creationId xmlns:a16="http://schemas.microsoft.com/office/drawing/2014/main" id="{55A9812E-732D-4DE0-985B-72766787E398}"/>
              </a:ext>
            </a:extLst>
          </p:cNvPr>
          <p:cNvSpPr/>
          <p:nvPr/>
        </p:nvSpPr>
        <p:spPr>
          <a:xfrm>
            <a:off x="1956638" y="3400744"/>
            <a:ext cx="264319" cy="2643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ooter Placeholder 3">
            <a:extLst>
              <a:ext uri="{FF2B5EF4-FFF2-40B4-BE49-F238E27FC236}">
                <a16:creationId xmlns:a16="http://schemas.microsoft.com/office/drawing/2014/main" id="{DB363857-8C85-4B03-9200-F5F06FACB8CB}"/>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dirty="0">
                <a:solidFill>
                  <a:srgbClr val="E1C2A3"/>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Regression</a:t>
            </a:r>
            <a:r>
              <a:rPr lang="en-CA" sz="1867" dirty="0">
                <a:solidFill>
                  <a:srgbClr val="E1C2A3"/>
                </a:solidFill>
              </a:rPr>
              <a:t>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1186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28F8D-2D15-46B4-903D-E3A560D8A72B}"/>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DEC340A6-6089-4744-9838-1DED24340588}"/>
              </a:ext>
            </a:extLst>
          </p:cNvPr>
          <p:cNvSpPr>
            <a:spLocks noGrp="1"/>
          </p:cNvSpPr>
          <p:nvPr>
            <p:ph idx="1"/>
          </p:nvPr>
        </p:nvSpPr>
        <p:spPr>
          <a:xfrm>
            <a:off x="838200" y="2607469"/>
            <a:ext cx="10515600" cy="3569494"/>
          </a:xfrm>
        </p:spPr>
        <p:txBody>
          <a:bodyPr>
            <a:normAutofit/>
          </a:bodyPr>
          <a:lstStyle/>
          <a:p>
            <a:pPr>
              <a:buFont typeface="Wingdings" panose="05000000000000000000" pitchFamily="2" charset="2"/>
              <a:buChar char="ü"/>
            </a:pPr>
            <a:r>
              <a:rPr lang="en-CA" dirty="0"/>
              <a:t>Demonstrated the use of both RF and DT for classification and regression problems</a:t>
            </a:r>
          </a:p>
          <a:p>
            <a:pPr>
              <a:buFont typeface="Wingdings" panose="05000000000000000000" pitchFamily="2" charset="2"/>
              <a:buChar char="ü"/>
            </a:pPr>
            <a:r>
              <a:rPr lang="en-CA" dirty="0"/>
              <a:t>Discussed differences between bagging and RF</a:t>
            </a:r>
          </a:p>
          <a:p>
            <a:pPr>
              <a:buFont typeface="Wingdings" panose="05000000000000000000" pitchFamily="2" charset="2"/>
              <a:buChar char="ü"/>
            </a:pPr>
            <a:r>
              <a:rPr lang="en-CA" dirty="0"/>
              <a:t>Discussed similarities and differences between cross validation and random forest</a:t>
            </a:r>
          </a:p>
          <a:p>
            <a:pPr>
              <a:buFont typeface="Wingdings" panose="05000000000000000000" pitchFamily="2" charset="2"/>
              <a:buChar char="ü"/>
            </a:pPr>
            <a:endParaRPr lang="en-CA" dirty="0"/>
          </a:p>
        </p:txBody>
      </p:sp>
      <p:sp>
        <p:nvSpPr>
          <p:cNvPr id="8" name="Footer Placeholder 3">
            <a:extLst>
              <a:ext uri="{FF2B5EF4-FFF2-40B4-BE49-F238E27FC236}">
                <a16:creationId xmlns:a16="http://schemas.microsoft.com/office/drawing/2014/main" id="{C080227F-76D7-482E-BC44-302AED8211A7}"/>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a:t>
            </a:r>
            <a:r>
              <a:rPr lang="en-CA" sz="1867" b="1" dirty="0">
                <a:solidFill>
                  <a:schemeClr val="accent6">
                    <a:lumMod val="75000"/>
                  </a:schemeClr>
                </a:solidFill>
                <a:latin typeface="Calibri" panose="020F0502020204030204"/>
              </a:rPr>
              <a:t>Conclusion</a:t>
            </a:r>
            <a:r>
              <a:rPr lang="en-CA" sz="1867" dirty="0">
                <a:solidFill>
                  <a:srgbClr val="E1C2A3"/>
                </a:solidFill>
              </a:rPr>
              <a:t>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09B37E7-3D6E-4E5E-929C-7D6201CF89E7}"/>
              </a:ext>
            </a:extLst>
          </p:cNvPr>
          <p:cNvSpPr>
            <a:spLocks noGrp="1"/>
          </p:cNvSpPr>
          <p:nvPr>
            <p:ph type="sldNum" sz="quarter" idx="12"/>
          </p:nvPr>
        </p:nvSpPr>
        <p:spPr/>
        <p:txBody>
          <a:bodyPr/>
          <a:lstStyle/>
          <a:p>
            <a:fld id="{B3262E0A-215D-486A-A592-BFF960BA120B}" type="slidenum">
              <a:rPr lang="en-CA" smtClean="0"/>
              <a:t>29</a:t>
            </a:fld>
            <a:endParaRPr lang="en-CA"/>
          </a:p>
        </p:txBody>
      </p:sp>
    </p:spTree>
    <p:extLst>
      <p:ext uri="{BB962C8B-B14F-4D97-AF65-F5344CB8AC3E}">
        <p14:creationId xmlns:p14="http://schemas.microsoft.com/office/powerpoint/2010/main" val="269254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www.muralswallpaper.com/app/uploads/Autumn-Forest-Plain-820x532@2x.jpg">
            <a:extLst>
              <a:ext uri="{FF2B5EF4-FFF2-40B4-BE49-F238E27FC236}">
                <a16:creationId xmlns:a16="http://schemas.microsoft.com/office/drawing/2014/main" id="{D122846D-0E03-49A4-A2AB-A86A6FA2EC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5CC4F45-AC47-4CD2-88A7-AA96BC5E941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Exploring a Random Forest </a:t>
            </a:r>
          </a:p>
        </p:txBody>
      </p:sp>
      <p:sp>
        <p:nvSpPr>
          <p:cNvPr id="3" name="Text Placeholder 2">
            <a:extLst>
              <a:ext uri="{FF2B5EF4-FFF2-40B4-BE49-F238E27FC236}">
                <a16:creationId xmlns:a16="http://schemas.microsoft.com/office/drawing/2014/main" id="{D2E3FE4E-C507-434D-9837-24FF40AD3663}"/>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endParaRPr lang="en-US" sz="2000">
              <a:solidFill>
                <a:schemeClr val="tx1"/>
              </a:solidFill>
            </a:endParaRPr>
          </a:p>
        </p:txBody>
      </p:sp>
      <p:sp>
        <p:nvSpPr>
          <p:cNvPr id="4" name="Slide Number Placeholder 3">
            <a:extLst>
              <a:ext uri="{FF2B5EF4-FFF2-40B4-BE49-F238E27FC236}">
                <a16:creationId xmlns:a16="http://schemas.microsoft.com/office/drawing/2014/main" id="{51BB1722-EF9E-4F81-A001-18E827E1E570}"/>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a:bodyPr>
          <a:lstStyle/>
          <a:p>
            <a:pPr algn="ctr">
              <a:lnSpc>
                <a:spcPct val="90000"/>
              </a:lnSpc>
              <a:spcAft>
                <a:spcPts val="600"/>
              </a:spcAft>
              <a:defRPr/>
            </a:pPr>
            <a:fld id="{B3262E0A-215D-486A-A592-BFF960BA120B}" type="slidenum">
              <a:rPr lang="en-US">
                <a:solidFill>
                  <a:schemeClr val="tx1"/>
                </a:solidFill>
                <a:latin typeface="Calibri" panose="020F0502020204030204"/>
              </a:rPr>
              <a:pPr algn="ctr">
                <a:lnSpc>
                  <a:spcPct val="90000"/>
                </a:lnSpc>
                <a:spcAft>
                  <a:spcPts val="600"/>
                </a:spcAft>
                <a:defRPr/>
              </a:pPr>
              <a:t>3</a:t>
            </a:fld>
            <a:endParaRPr lang="en-US">
              <a:solidFill>
                <a:schemeClr val="tx1"/>
              </a:solidFill>
              <a:latin typeface="Calibri" panose="020F0502020204030204"/>
            </a:endParaRPr>
          </a:p>
        </p:txBody>
      </p:sp>
      <p:cxnSp>
        <p:nvCxnSpPr>
          <p:cNvPr id="73"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524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www.muralswallpaper.com/app/uploads/Autumn-Forest-Plain-820x532@2x.jpg">
            <a:extLst>
              <a:ext uri="{FF2B5EF4-FFF2-40B4-BE49-F238E27FC236}">
                <a16:creationId xmlns:a16="http://schemas.microsoft.com/office/drawing/2014/main" id="{D122846D-0E03-49A4-A2AB-A86A6FA2EC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5CC4F45-AC47-4CD2-88A7-AA96BC5E941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Thank you!</a:t>
            </a:r>
          </a:p>
        </p:txBody>
      </p:sp>
      <p:sp>
        <p:nvSpPr>
          <p:cNvPr id="3" name="Text Placeholder 2">
            <a:extLst>
              <a:ext uri="{FF2B5EF4-FFF2-40B4-BE49-F238E27FC236}">
                <a16:creationId xmlns:a16="http://schemas.microsoft.com/office/drawing/2014/main" id="{D2E3FE4E-C507-434D-9837-24FF40AD3663}"/>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endParaRPr lang="en-US" sz="2000">
              <a:solidFill>
                <a:schemeClr val="tx1"/>
              </a:solidFill>
            </a:endParaRPr>
          </a:p>
        </p:txBody>
      </p:sp>
      <p:sp>
        <p:nvSpPr>
          <p:cNvPr id="4" name="Slide Number Placeholder 3">
            <a:extLst>
              <a:ext uri="{FF2B5EF4-FFF2-40B4-BE49-F238E27FC236}">
                <a16:creationId xmlns:a16="http://schemas.microsoft.com/office/drawing/2014/main" id="{51BB1722-EF9E-4F81-A001-18E827E1E570}"/>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55000" lnSpcReduction="20000"/>
          </a:bodyPr>
          <a:lstStyle/>
          <a:p>
            <a:pPr algn="ctr">
              <a:lnSpc>
                <a:spcPct val="90000"/>
              </a:lnSpc>
              <a:spcAft>
                <a:spcPts val="600"/>
              </a:spcAft>
              <a:defRPr/>
            </a:pPr>
            <a:fld id="{B3262E0A-215D-486A-A592-BFF960BA120B}" type="slidenum">
              <a:rPr lang="en-US">
                <a:solidFill>
                  <a:schemeClr val="tx1"/>
                </a:solidFill>
                <a:latin typeface="Calibri" panose="020F0502020204030204"/>
              </a:rPr>
              <a:pPr algn="ctr">
                <a:lnSpc>
                  <a:spcPct val="90000"/>
                </a:lnSpc>
                <a:spcAft>
                  <a:spcPts val="600"/>
                </a:spcAft>
                <a:defRPr/>
              </a:pPr>
              <a:t>30</a:t>
            </a:fld>
            <a:endParaRPr lang="en-US">
              <a:solidFill>
                <a:schemeClr val="tx1"/>
              </a:solidFill>
              <a:latin typeface="Calibri" panose="020F0502020204030204"/>
            </a:endParaRPr>
          </a:p>
        </p:txBody>
      </p:sp>
      <p:cxnSp>
        <p:nvCxnSpPr>
          <p:cNvPr id="73"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28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7CDD-EC19-4BEA-AC71-604BE8133FE3}"/>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1BBA5D4A-4772-4275-A215-D857D6BC870A}"/>
              </a:ext>
            </a:extLst>
          </p:cNvPr>
          <p:cNvSpPr>
            <a:spLocks noGrp="1"/>
          </p:cNvSpPr>
          <p:nvPr>
            <p:ph idx="1"/>
          </p:nvPr>
        </p:nvSpPr>
        <p:spPr/>
        <p:txBody>
          <a:bodyPr>
            <a:normAutofit/>
          </a:bodyPr>
          <a:lstStyle/>
          <a:p>
            <a:r>
              <a:rPr lang="en-CA" sz="2000" dirty="0">
                <a:hlinkClick r:id="rId2"/>
              </a:rPr>
              <a:t>https://scikit-learn.org/stable/auto_examples/ensemble/plot_ensemble_oob.html</a:t>
            </a:r>
            <a:endParaRPr lang="en-CA" sz="2000" dirty="0"/>
          </a:p>
          <a:p>
            <a:r>
              <a:rPr lang="en-CA" sz="2000" dirty="0">
                <a:hlinkClick r:id="rId3"/>
              </a:rPr>
              <a:t>https://scikit-learn.org/stable/modules/tree.html#tree</a:t>
            </a:r>
            <a:endParaRPr lang="en-CA" sz="2000" dirty="0"/>
          </a:p>
          <a:p>
            <a:r>
              <a:rPr lang="en-CA" sz="2000" dirty="0"/>
              <a:t>Cross Validation: </a:t>
            </a:r>
            <a:r>
              <a:rPr lang="en-CA" sz="2000" dirty="0">
                <a:hlinkClick r:id="rId4"/>
              </a:rPr>
              <a:t>http://blog.citizennet.com/blog/2012/11/10/random-forests-ensembles-and-performance-metrics</a:t>
            </a:r>
            <a:endParaRPr lang="en-CA" sz="2000" dirty="0"/>
          </a:p>
          <a:p>
            <a:r>
              <a:rPr lang="en-CA" sz="2000" dirty="0"/>
              <a:t>Evaluation Metrics: </a:t>
            </a:r>
            <a:r>
              <a:rPr lang="en-CA" sz="2000" dirty="0">
                <a:hlinkClick r:id="rId5"/>
              </a:rPr>
              <a:t>https://scikit-learn.org/0.15/model_selection.html</a:t>
            </a:r>
            <a:endParaRPr lang="en-CA" sz="2000" dirty="0"/>
          </a:p>
          <a:p>
            <a:r>
              <a:rPr lang="en-CA" sz="2000" dirty="0"/>
              <a:t>Hyperparameter Selection: </a:t>
            </a:r>
          </a:p>
          <a:p>
            <a:pPr lvl="1"/>
            <a:r>
              <a:rPr lang="en-CA" sz="1600" dirty="0">
                <a:hlinkClick r:id="rId6"/>
              </a:rPr>
              <a:t>https://towardsdatascience.com/random-forests-and-the-bias-variance-tradeoff-3b77fee339b4</a:t>
            </a:r>
            <a:endParaRPr lang="en-CA" sz="1600" dirty="0"/>
          </a:p>
          <a:p>
            <a:pPr lvl="1"/>
            <a:r>
              <a:rPr lang="en-CA" sz="1600" dirty="0"/>
              <a:t>https://medium.com/@mohtedibf/indepth-parameter-tuning-for-decision-tree-6753118a03c3</a:t>
            </a:r>
          </a:p>
          <a:p>
            <a:r>
              <a:rPr lang="en-CA" sz="2000" dirty="0"/>
              <a:t>Decision Tree Score: https://github.com/scikit-learn/scikit-learn/blob/ef5cb84a/sklearn/base.py#L358</a:t>
            </a:r>
          </a:p>
          <a:p>
            <a:r>
              <a:rPr lang="en-CA" sz="2000" dirty="0"/>
              <a:t>https://stackoverflow.com/questions/8961586/do-i-need-to-normalize-or-scale-data-for-randomforest-r-package</a:t>
            </a:r>
          </a:p>
        </p:txBody>
      </p:sp>
      <p:sp>
        <p:nvSpPr>
          <p:cNvPr id="5" name="Slide Number Placeholder 4">
            <a:extLst>
              <a:ext uri="{FF2B5EF4-FFF2-40B4-BE49-F238E27FC236}">
                <a16:creationId xmlns:a16="http://schemas.microsoft.com/office/drawing/2014/main" id="{70C1F440-1E9E-4193-8950-21A409C51220}"/>
              </a:ext>
            </a:extLst>
          </p:cNvPr>
          <p:cNvSpPr>
            <a:spLocks noGrp="1"/>
          </p:cNvSpPr>
          <p:nvPr>
            <p:ph type="sldNum" sz="quarter" idx="12"/>
          </p:nvPr>
        </p:nvSpPr>
        <p:spPr/>
        <p:txBody>
          <a:bodyPr/>
          <a:lstStyle/>
          <a:p>
            <a:fld id="{B3262E0A-215D-486A-A592-BFF960BA120B}" type="slidenum">
              <a:rPr lang="en-CA" smtClean="0"/>
              <a:t>31</a:t>
            </a:fld>
            <a:endParaRPr lang="en-CA"/>
          </a:p>
        </p:txBody>
      </p:sp>
    </p:spTree>
    <p:extLst>
      <p:ext uri="{BB962C8B-B14F-4D97-AF65-F5344CB8AC3E}">
        <p14:creationId xmlns:p14="http://schemas.microsoft.com/office/powerpoint/2010/main" val="3023978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88C9A-CE3A-495B-A31E-45C063EBB6DF}"/>
              </a:ext>
            </a:extLst>
          </p:cNvPr>
          <p:cNvSpPr>
            <a:spLocks noGrp="1"/>
          </p:cNvSpPr>
          <p:nvPr>
            <p:ph type="title"/>
          </p:nvPr>
        </p:nvSpPr>
        <p:spPr/>
        <p:txBody>
          <a:bodyPr/>
          <a:lstStyle/>
          <a:p>
            <a:r>
              <a:rPr lang="en-CA" dirty="0"/>
              <a:t>Decision Trees: Basic Unit of a Random Forest</a:t>
            </a:r>
          </a:p>
        </p:txBody>
      </p:sp>
      <p:sp>
        <p:nvSpPr>
          <p:cNvPr id="3" name="Content Placeholder 2">
            <a:extLst>
              <a:ext uri="{FF2B5EF4-FFF2-40B4-BE49-F238E27FC236}">
                <a16:creationId xmlns:a16="http://schemas.microsoft.com/office/drawing/2014/main" id="{09DB4DE4-CAEE-46DB-98B6-0AA4B015E5AC}"/>
              </a:ext>
            </a:extLst>
          </p:cNvPr>
          <p:cNvSpPr>
            <a:spLocks noGrp="1"/>
          </p:cNvSpPr>
          <p:nvPr>
            <p:ph idx="1"/>
          </p:nvPr>
        </p:nvSpPr>
        <p:spPr>
          <a:xfrm>
            <a:off x="838200" y="1773381"/>
            <a:ext cx="5717771" cy="4719493"/>
          </a:xfrm>
          <a:noFill/>
        </p:spPr>
        <p:txBody>
          <a:bodyPr>
            <a:normAutofit fontScale="92500"/>
          </a:bodyPr>
          <a:lstStyle/>
          <a:p>
            <a:r>
              <a:rPr lang="en-CA" sz="2400" dirty="0"/>
              <a:t>Supervised learning used mostly for classification but can work for continuous inputs and outputs</a:t>
            </a:r>
          </a:p>
          <a:p>
            <a:r>
              <a:rPr lang="en-CA" sz="2400" dirty="0"/>
              <a:t>Uses a series of logic statements to determine the variable you are trying to predict. </a:t>
            </a:r>
          </a:p>
          <a:p>
            <a:r>
              <a:rPr lang="en-CA" sz="2400" dirty="0"/>
              <a:t>The goal of a decision tree to produce homogeneous subsets of the predicted variable.</a:t>
            </a:r>
          </a:p>
          <a:p>
            <a:r>
              <a:rPr lang="en-CA" sz="2600" dirty="0"/>
              <a:t>Advantages</a:t>
            </a:r>
            <a:r>
              <a:rPr lang="en-CA" sz="2200" dirty="0"/>
              <a:t>:</a:t>
            </a:r>
          </a:p>
          <a:p>
            <a:pPr lvl="1"/>
            <a:r>
              <a:rPr lang="en-CA" sz="2200" dirty="0"/>
              <a:t>Easy to understand</a:t>
            </a:r>
          </a:p>
          <a:p>
            <a:pPr lvl="1"/>
            <a:r>
              <a:rPr lang="en-CA" sz="2200" dirty="0"/>
              <a:t>Useful in data exploration</a:t>
            </a:r>
          </a:p>
          <a:p>
            <a:r>
              <a:rPr lang="en-CA" sz="2600" dirty="0"/>
              <a:t>Disadvantages</a:t>
            </a:r>
            <a:endParaRPr lang="en-CA" sz="2200" dirty="0"/>
          </a:p>
          <a:p>
            <a:pPr lvl="1"/>
            <a:r>
              <a:rPr lang="en-CA" sz="2200" dirty="0"/>
              <a:t>Overfitting</a:t>
            </a:r>
          </a:p>
          <a:p>
            <a:pPr marL="457200" lvl="1" indent="0">
              <a:buNone/>
            </a:pPr>
            <a:endParaRPr lang="en-CA" sz="2200" dirty="0"/>
          </a:p>
          <a:p>
            <a:endParaRPr lang="en-CA" dirty="0"/>
          </a:p>
          <a:p>
            <a:endParaRPr lang="en-CA" dirty="0"/>
          </a:p>
        </p:txBody>
      </p:sp>
      <p:pic>
        <p:nvPicPr>
          <p:cNvPr id="5122" name="Picture 2" descr="Image result for decision tree illustration">
            <a:extLst>
              <a:ext uri="{FF2B5EF4-FFF2-40B4-BE49-F238E27FC236}">
                <a16:creationId xmlns:a16="http://schemas.microsoft.com/office/drawing/2014/main" id="{3CD73222-0F09-4C91-8104-C545796FC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971" y="1690688"/>
            <a:ext cx="4350327" cy="435032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C809C9C-8D49-4ADB-8F57-EFAE81246930}"/>
              </a:ext>
            </a:extLst>
          </p:cNvPr>
          <p:cNvSpPr>
            <a:spLocks noGrp="1"/>
          </p:cNvSpPr>
          <p:nvPr>
            <p:ph type="sldNum" sz="quarter" idx="12"/>
          </p:nvPr>
        </p:nvSpPr>
        <p:spPr/>
        <p:txBody>
          <a:bodyPr/>
          <a:lstStyle/>
          <a:p>
            <a:fld id="{B3262E0A-215D-486A-A592-BFF960BA120B}" type="slidenum">
              <a:rPr lang="en-CA" smtClean="0"/>
              <a:t>32</a:t>
            </a:fld>
            <a:endParaRPr lang="en-CA"/>
          </a:p>
        </p:txBody>
      </p:sp>
    </p:spTree>
    <p:extLst>
      <p:ext uri="{BB962C8B-B14F-4D97-AF65-F5344CB8AC3E}">
        <p14:creationId xmlns:p14="http://schemas.microsoft.com/office/powerpoint/2010/main" val="3247446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F4C4-BD93-4B3D-9079-2A98572367E0}"/>
              </a:ext>
            </a:extLst>
          </p:cNvPr>
          <p:cNvSpPr>
            <a:spLocks noGrp="1"/>
          </p:cNvSpPr>
          <p:nvPr>
            <p:ph type="title"/>
          </p:nvPr>
        </p:nvSpPr>
        <p:spPr/>
        <p:txBody>
          <a:bodyPr/>
          <a:lstStyle/>
          <a:p>
            <a:r>
              <a:rPr lang="en-CA" dirty="0"/>
              <a:t>Appendix A: Boosting</a:t>
            </a:r>
          </a:p>
        </p:txBody>
      </p:sp>
      <p:sp>
        <p:nvSpPr>
          <p:cNvPr id="3" name="Content Placeholder 2">
            <a:extLst>
              <a:ext uri="{FF2B5EF4-FFF2-40B4-BE49-F238E27FC236}">
                <a16:creationId xmlns:a16="http://schemas.microsoft.com/office/drawing/2014/main" id="{9EE520E6-E3DB-495F-B2D8-432F4EA73A1B}"/>
              </a:ext>
            </a:extLst>
          </p:cNvPr>
          <p:cNvSpPr>
            <a:spLocks noGrp="1"/>
          </p:cNvSpPr>
          <p:nvPr>
            <p:ph idx="1"/>
          </p:nvPr>
        </p:nvSpPr>
        <p:spPr/>
        <p:txBody>
          <a:bodyPr/>
          <a:lstStyle/>
          <a:p>
            <a:r>
              <a:rPr lang="en-CA" dirty="0"/>
              <a:t>Ensemble technique where multiple models are trained in sequence.</a:t>
            </a:r>
          </a:p>
          <a:p>
            <a:r>
              <a:rPr lang="en-CA" dirty="0"/>
              <a:t>The misclassified samples of each tree are up-weighted when passed to the next tree so that each tree is building off the last. </a:t>
            </a:r>
          </a:p>
          <a:p>
            <a:endParaRPr lang="en-CA" dirty="0"/>
          </a:p>
          <a:p>
            <a:r>
              <a:rPr lang="en-CA" dirty="0"/>
              <a:t>https://www.analyticsvidhya.com/blog/2015/11/quick-introduction-boosting-algorithms-machine-learning/</a:t>
            </a:r>
          </a:p>
        </p:txBody>
      </p:sp>
      <p:sp>
        <p:nvSpPr>
          <p:cNvPr id="5" name="Slide Number Placeholder 4">
            <a:extLst>
              <a:ext uri="{FF2B5EF4-FFF2-40B4-BE49-F238E27FC236}">
                <a16:creationId xmlns:a16="http://schemas.microsoft.com/office/drawing/2014/main" id="{BAB94949-8165-4745-9D8F-2600E43C8BFF}"/>
              </a:ext>
            </a:extLst>
          </p:cNvPr>
          <p:cNvSpPr>
            <a:spLocks noGrp="1"/>
          </p:cNvSpPr>
          <p:nvPr>
            <p:ph type="sldNum" sz="quarter" idx="12"/>
          </p:nvPr>
        </p:nvSpPr>
        <p:spPr/>
        <p:txBody>
          <a:bodyPr/>
          <a:lstStyle/>
          <a:p>
            <a:fld id="{B3262E0A-215D-486A-A592-BFF960BA120B}" type="slidenum">
              <a:rPr lang="en-CA" smtClean="0"/>
              <a:t>33</a:t>
            </a:fld>
            <a:endParaRPr lang="en-CA"/>
          </a:p>
        </p:txBody>
      </p:sp>
    </p:spTree>
    <p:extLst>
      <p:ext uri="{BB962C8B-B14F-4D97-AF65-F5344CB8AC3E}">
        <p14:creationId xmlns:p14="http://schemas.microsoft.com/office/powerpoint/2010/main" val="3618899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127BF-0650-4F05-85C6-C2A40E37826C}"/>
              </a:ext>
            </a:extLst>
          </p:cNvPr>
          <p:cNvSpPr>
            <a:spLocks noGrp="1"/>
          </p:cNvSpPr>
          <p:nvPr>
            <p:ph type="title"/>
          </p:nvPr>
        </p:nvSpPr>
        <p:spPr/>
        <p:txBody>
          <a:bodyPr/>
          <a:lstStyle/>
          <a:p>
            <a:r>
              <a:rPr lang="en-CA" dirty="0"/>
              <a:t>Appendix B: Bias &amp; Variance Formula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B5B51A-BD51-4A9A-AA11-A4724DBBEEDE}"/>
                  </a:ext>
                </a:extLst>
              </p:cNvPr>
              <p:cNvSpPr>
                <a:spLocks noGrp="1"/>
              </p:cNvSpPr>
              <p:nvPr>
                <p:ph idx="1"/>
              </p:nvPr>
            </p:nvSpPr>
            <p:spPr/>
            <p:txBody>
              <a:bodyPr/>
              <a:lstStyle/>
              <a:p>
                <a:r>
                  <a:rPr lang="en-CA" b="0" dirty="0"/>
                  <a:t>Zero-one-loss function: </a:t>
                </a:r>
                <a14:m>
                  <m:oMath xmlns:m="http://schemas.openxmlformats.org/officeDocument/2006/math">
                    <m:r>
                      <a:rPr lang="en-CA" b="0" i="1" dirty="0" smtClean="0">
                        <a:latin typeface="Cambria Math" panose="02040503050406030204" pitchFamily="18" charset="0"/>
                      </a:rPr>
                      <m:t>𝐿</m:t>
                    </m:r>
                    <m:r>
                      <a:rPr lang="en-CA" i="1" dirty="0" smtClean="0">
                        <a:latin typeface="Cambria Math" panose="02040503050406030204" pitchFamily="18" charset="0"/>
                        <a:sym typeface="Wingdings" panose="05000000000000000000" pitchFamily="2" charset="2"/>
                      </a:rPr>
                      <m:t>(</m:t>
                    </m:r>
                    <m:r>
                      <a:rPr lang="en-CA" i="1" dirty="0" err="1" smtClean="0">
                        <a:latin typeface="Cambria Math" panose="02040503050406030204" pitchFamily="18" charset="0"/>
                        <a:sym typeface="Wingdings" panose="05000000000000000000" pitchFamily="2" charset="2"/>
                      </a:rPr>
                      <m:t>𝑦</m:t>
                    </m:r>
                    <m:r>
                      <a:rPr lang="en-CA" i="1" dirty="0" err="1" smtClean="0">
                        <a:latin typeface="Cambria Math" panose="02040503050406030204" pitchFamily="18" charset="0"/>
                        <a:sym typeface="Wingdings" panose="05000000000000000000" pitchFamily="2" charset="2"/>
                      </a:rPr>
                      <m:t>,</m:t>
                    </m:r>
                    <m:r>
                      <a:rPr lang="en-CA" i="1" dirty="0" err="1" smtClean="0">
                        <a:latin typeface="Cambria Math" panose="02040503050406030204" pitchFamily="18" charset="0"/>
                        <a:sym typeface="Wingdings" panose="05000000000000000000" pitchFamily="2" charset="2"/>
                      </a:rPr>
                      <m:t>𝑦</m:t>
                    </m:r>
                    <m:r>
                      <a:rPr lang="en-CA" i="1" dirty="0" smtClean="0">
                        <a:latin typeface="Cambria Math" panose="02040503050406030204" pitchFamily="18" charset="0"/>
                        <a:sym typeface="Wingdings" panose="05000000000000000000" pitchFamily="2" charset="2"/>
                      </a:rPr>
                      <m:t>’) = </m:t>
                    </m:r>
                    <m:d>
                      <m:dPr>
                        <m:begChr m:val="{"/>
                        <m:endChr m:val=""/>
                        <m:ctrlPr>
                          <a:rPr lang="en-CA" i="1" dirty="0" smtClean="0">
                            <a:latin typeface="Cambria Math" panose="02040503050406030204" pitchFamily="18" charset="0"/>
                            <a:sym typeface="Wingdings" panose="05000000000000000000" pitchFamily="2" charset="2"/>
                          </a:rPr>
                        </m:ctrlPr>
                      </m:dPr>
                      <m:e>
                        <m:eqArr>
                          <m:eqArrPr>
                            <m:ctrlPr>
                              <a:rPr lang="en-CA" i="1" dirty="0" smtClean="0">
                                <a:latin typeface="Cambria Math" panose="02040503050406030204" pitchFamily="18" charset="0"/>
                                <a:sym typeface="Wingdings" panose="05000000000000000000" pitchFamily="2" charset="2"/>
                              </a:rPr>
                            </m:ctrlPr>
                          </m:eqArrPr>
                          <m:e>
                            <m:r>
                              <a:rPr lang="en-CA" b="0" i="1" dirty="0" smtClean="0">
                                <a:latin typeface="Cambria Math" panose="02040503050406030204" pitchFamily="18" charset="0"/>
                                <a:sym typeface="Wingdings" panose="05000000000000000000" pitchFamily="2" charset="2"/>
                              </a:rPr>
                              <m:t>1 </m:t>
                            </m:r>
                            <m:r>
                              <a:rPr lang="en-CA" b="0" i="1" dirty="0" smtClean="0">
                                <a:latin typeface="Cambria Math" panose="02040503050406030204" pitchFamily="18" charset="0"/>
                                <a:sym typeface="Wingdings" panose="05000000000000000000" pitchFamily="2" charset="2"/>
                              </a:rPr>
                              <m:t>𝑖𝑓</m:t>
                            </m:r>
                            <m:r>
                              <a:rPr lang="en-CA" b="0" i="1" dirty="0" smtClean="0">
                                <a:latin typeface="Cambria Math" panose="02040503050406030204" pitchFamily="18" charset="0"/>
                                <a:sym typeface="Wingdings" panose="05000000000000000000" pitchFamily="2" charset="2"/>
                              </a:rPr>
                              <m:t> </m:t>
                            </m:r>
                            <m:r>
                              <a:rPr lang="en-CA" b="0" i="1" dirty="0" smtClean="0">
                                <a:latin typeface="Cambria Math" panose="02040503050406030204" pitchFamily="18" charset="0"/>
                                <a:sym typeface="Wingdings" panose="05000000000000000000" pitchFamily="2" charset="2"/>
                              </a:rPr>
                              <m:t>𝑦</m:t>
                            </m:r>
                            <m:r>
                              <a:rPr lang="en-CA" b="0" i="1" dirty="0" smtClean="0">
                                <a:latin typeface="Cambria Math" panose="02040503050406030204" pitchFamily="18" charset="0"/>
                                <a:sym typeface="Wingdings" panose="05000000000000000000" pitchFamily="2" charset="2"/>
                              </a:rPr>
                              <m:t>  ≠</m:t>
                            </m:r>
                            <m:r>
                              <a:rPr lang="en-CA" b="0" i="1" dirty="0" smtClean="0">
                                <a:latin typeface="Cambria Math" panose="02040503050406030204" pitchFamily="18" charset="0"/>
                                <a:sym typeface="Wingdings" panose="05000000000000000000" pitchFamily="2" charset="2"/>
                              </a:rPr>
                              <m:t>𝑦</m:t>
                            </m:r>
                            <m:r>
                              <a:rPr lang="en-CA" b="0" i="1" dirty="0" smtClean="0">
                                <a:latin typeface="Cambria Math" panose="02040503050406030204" pitchFamily="18" charset="0"/>
                                <a:sym typeface="Wingdings" panose="05000000000000000000" pitchFamily="2" charset="2"/>
                              </a:rPr>
                              <m:t>′</m:t>
                            </m:r>
                          </m:e>
                          <m:e>
                            <m:r>
                              <a:rPr lang="en-CA" b="0" i="1" dirty="0" smtClean="0">
                                <a:latin typeface="Cambria Math" panose="02040503050406030204" pitchFamily="18" charset="0"/>
                                <a:sym typeface="Wingdings" panose="05000000000000000000" pitchFamily="2" charset="2"/>
                              </a:rPr>
                              <m:t>0 </m:t>
                            </m:r>
                            <m:r>
                              <a:rPr lang="en-CA" b="0" i="1" dirty="0" smtClean="0">
                                <a:latin typeface="Cambria Math" panose="02040503050406030204" pitchFamily="18" charset="0"/>
                                <a:sym typeface="Wingdings" panose="05000000000000000000" pitchFamily="2" charset="2"/>
                              </a:rPr>
                              <m:t>𝑖𝑓</m:t>
                            </m:r>
                            <m:r>
                              <a:rPr lang="en-CA" b="0" i="1" dirty="0" smtClean="0">
                                <a:latin typeface="Cambria Math" panose="02040503050406030204" pitchFamily="18" charset="0"/>
                                <a:sym typeface="Wingdings" panose="05000000000000000000" pitchFamily="2" charset="2"/>
                              </a:rPr>
                              <m:t> </m:t>
                            </m:r>
                            <m:r>
                              <a:rPr lang="en-CA" b="0" i="1" dirty="0" smtClean="0">
                                <a:latin typeface="Cambria Math" panose="02040503050406030204" pitchFamily="18" charset="0"/>
                                <a:sym typeface="Wingdings" panose="05000000000000000000" pitchFamily="2" charset="2"/>
                              </a:rPr>
                              <m:t>𝑦</m:t>
                            </m:r>
                            <m:r>
                              <a:rPr lang="en-CA" b="0" i="1" dirty="0" smtClean="0">
                                <a:latin typeface="Cambria Math" panose="02040503050406030204" pitchFamily="18" charset="0"/>
                                <a:sym typeface="Wingdings" panose="05000000000000000000" pitchFamily="2" charset="2"/>
                              </a:rPr>
                              <m:t> =</m:t>
                            </m:r>
                            <m:r>
                              <a:rPr lang="en-CA" b="0" i="1" dirty="0" smtClean="0">
                                <a:latin typeface="Cambria Math" panose="02040503050406030204" pitchFamily="18" charset="0"/>
                                <a:sym typeface="Wingdings" panose="05000000000000000000" pitchFamily="2" charset="2"/>
                              </a:rPr>
                              <m:t>𝑦</m:t>
                            </m:r>
                            <m:r>
                              <a:rPr lang="en-CA" b="0" i="1" dirty="0" smtClean="0">
                                <a:latin typeface="Cambria Math" panose="02040503050406030204" pitchFamily="18" charset="0"/>
                                <a:sym typeface="Wingdings" panose="05000000000000000000" pitchFamily="2" charset="2"/>
                              </a:rPr>
                              <m:t>′</m:t>
                            </m:r>
                          </m:e>
                        </m:eqArr>
                      </m:e>
                    </m:d>
                  </m:oMath>
                </a14:m>
                <a:endParaRPr lang="en-CA" dirty="0"/>
              </a:p>
              <a:p>
                <a:r>
                  <a:rPr lang="en-CA" dirty="0"/>
                  <a:t>Bias Regression : </a:t>
                </a:r>
                <a14:m>
                  <m:oMath xmlns:m="http://schemas.openxmlformats.org/officeDocument/2006/math">
                    <m:f>
                      <m:fPr>
                        <m:ctrlPr>
                          <a:rPr lang="en-CA" i="1" smtClean="0">
                            <a:latin typeface="Cambria Math" panose="02040503050406030204" pitchFamily="18" charset="0"/>
                          </a:rPr>
                        </m:ctrlPr>
                      </m:fPr>
                      <m:num>
                        <m:nary>
                          <m:naryPr>
                            <m:chr m:val="∑"/>
                            <m:subHide m:val="on"/>
                            <m:supHide m:val="on"/>
                            <m:ctrlPr>
                              <a:rPr lang="en-CA" i="1" smtClean="0">
                                <a:latin typeface="Cambria Math" panose="02040503050406030204" pitchFamily="18" charset="0"/>
                              </a:rPr>
                            </m:ctrlPr>
                          </m:naryPr>
                          <m:sub/>
                          <m:sup/>
                          <m:e>
                            <m:sSup>
                              <m:sSupPr>
                                <m:ctrlPr>
                                  <a:rPr lang="en-CA" i="1" smtClean="0">
                                    <a:latin typeface="Cambria Math" panose="02040503050406030204" pitchFamily="18" charset="0"/>
                                  </a:rPr>
                                </m:ctrlPr>
                              </m:sSupPr>
                              <m:e>
                                <m:r>
                                  <a:rPr lang="en-CA" i="1">
                                    <a:latin typeface="Cambria Math" panose="02040503050406030204" pitchFamily="18" charset="0"/>
                                  </a:rPr>
                                  <m:t>(</m:t>
                                </m:r>
                                <m:r>
                                  <a:rPr lang="en-CA" i="1">
                                    <a:latin typeface="Cambria Math" panose="02040503050406030204" pitchFamily="18" charset="0"/>
                                  </a:rPr>
                                  <m:t>𝑦</m:t>
                                </m:r>
                                <m:r>
                                  <a:rPr lang="en-CA" i="1">
                                    <a:latin typeface="Cambria Math" panose="02040503050406030204" pitchFamily="18" charset="0"/>
                                  </a:rPr>
                                  <m:t> −</m:t>
                                </m:r>
                                <m:acc>
                                  <m:accPr>
                                    <m:chr m:val="̂"/>
                                    <m:ctrlPr>
                                      <a:rPr lang="en-CA" i="1">
                                        <a:latin typeface="Cambria Math" panose="02040503050406030204" pitchFamily="18" charset="0"/>
                                      </a:rPr>
                                    </m:ctrlPr>
                                  </m:accPr>
                                  <m:e>
                                    <m:r>
                                      <a:rPr lang="en-CA" i="1">
                                        <a:latin typeface="Cambria Math" panose="02040503050406030204" pitchFamily="18" charset="0"/>
                                      </a:rPr>
                                      <m:t>𝑦</m:t>
                                    </m:r>
                                  </m:e>
                                </m:acc>
                                <m:r>
                                  <a:rPr lang="en-CA" i="1">
                                    <a:latin typeface="Cambria Math" panose="02040503050406030204" pitchFamily="18" charset="0"/>
                                  </a:rPr>
                                  <m:t>)</m:t>
                                </m:r>
                              </m:e>
                              <m:sup>
                                <m:r>
                                  <a:rPr lang="en-CA" b="0" i="1" smtClean="0">
                                    <a:latin typeface="Cambria Math" panose="02040503050406030204" pitchFamily="18" charset="0"/>
                                  </a:rPr>
                                  <m:t>2</m:t>
                                </m:r>
                              </m:sup>
                            </m:sSup>
                          </m:e>
                        </m:nary>
                      </m:num>
                      <m:den>
                        <m:r>
                          <a:rPr lang="en-CA" b="0" i="1" smtClean="0">
                            <a:latin typeface="Cambria Math" panose="02040503050406030204" pitchFamily="18" charset="0"/>
                          </a:rPr>
                          <m:t>𝑛</m:t>
                        </m:r>
                      </m:den>
                    </m:f>
                  </m:oMath>
                </a14:m>
                <a:endParaRPr lang="en-CA" dirty="0"/>
              </a:p>
              <a:p>
                <a:r>
                  <a:rPr lang="en-CA" dirty="0"/>
                  <a:t>Bias Classification: </a:t>
                </a:r>
                <a14:m>
                  <m:oMath xmlns:m="http://schemas.openxmlformats.org/officeDocument/2006/math">
                    <m:f>
                      <m:fPr>
                        <m:ctrlPr>
                          <a:rPr lang="en-CA" i="1">
                            <a:latin typeface="Cambria Math" panose="02040503050406030204" pitchFamily="18" charset="0"/>
                          </a:rPr>
                        </m:ctrlPr>
                      </m:fPr>
                      <m:num>
                        <m:nary>
                          <m:naryPr>
                            <m:chr m:val="∑"/>
                            <m:subHide m:val="on"/>
                            <m:supHide m:val="on"/>
                            <m:ctrlPr>
                              <a:rPr lang="en-CA" i="1">
                                <a:latin typeface="Cambria Math" panose="02040503050406030204" pitchFamily="18" charset="0"/>
                              </a:rPr>
                            </m:ctrlPr>
                          </m:naryPr>
                          <m:sub/>
                          <m:sup/>
                          <m:e>
                            <m:sSup>
                              <m:sSupPr>
                                <m:ctrlPr>
                                  <a:rPr lang="en-CA" i="1">
                                    <a:latin typeface="Cambria Math" panose="02040503050406030204" pitchFamily="18" charset="0"/>
                                  </a:rPr>
                                </m:ctrlPr>
                              </m:sSupPr>
                              <m:e>
                                <m:r>
                                  <a:rPr lang="en-CA" b="0" i="1" smtClean="0">
                                    <a:latin typeface="Cambria Math" panose="02040503050406030204" pitchFamily="18" charset="0"/>
                                  </a:rPr>
                                  <m:t>𝐿</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𝑦</m:t>
                                    </m:r>
                                  </m:e>
                                </m:acc>
                                <m:r>
                                  <a:rPr lang="en-CA" b="0" i="1" smtClean="0">
                                    <a:latin typeface="Cambria Math" panose="02040503050406030204" pitchFamily="18" charset="0"/>
                                  </a:rPr>
                                  <m:t>)</m:t>
                                </m:r>
                              </m:e>
                              <m:sup>
                                <m:r>
                                  <a:rPr lang="en-CA" i="1">
                                    <a:latin typeface="Cambria Math" panose="02040503050406030204" pitchFamily="18" charset="0"/>
                                  </a:rPr>
                                  <m:t>2</m:t>
                                </m:r>
                              </m:sup>
                            </m:sSup>
                          </m:e>
                        </m:nary>
                      </m:num>
                      <m:den>
                        <m:r>
                          <a:rPr lang="en-CA" i="1">
                            <a:latin typeface="Cambria Math" panose="02040503050406030204" pitchFamily="18" charset="0"/>
                          </a:rPr>
                          <m:t>𝑛</m:t>
                        </m:r>
                      </m:den>
                    </m:f>
                  </m:oMath>
                </a14:m>
                <a:endParaRPr lang="en-CA" dirty="0"/>
              </a:p>
              <a:p>
                <a:r>
                  <a:rPr lang="en-CA" dirty="0"/>
                  <a:t>Variance Regression : </a:t>
                </a:r>
                <a14:m>
                  <m:oMath xmlns:m="http://schemas.openxmlformats.org/officeDocument/2006/math">
                    <m:f>
                      <m:fPr>
                        <m:ctrlPr>
                          <a:rPr lang="en-CA" i="1">
                            <a:latin typeface="Cambria Math" panose="02040503050406030204" pitchFamily="18" charset="0"/>
                          </a:rPr>
                        </m:ctrlPr>
                      </m:fPr>
                      <m:num>
                        <m:nary>
                          <m:naryPr>
                            <m:chr m:val="∑"/>
                            <m:subHide m:val="on"/>
                            <m:supHide m:val="on"/>
                            <m:ctrlPr>
                              <a:rPr lang="en-CA" i="1">
                                <a:latin typeface="Cambria Math" panose="02040503050406030204" pitchFamily="18" charset="0"/>
                              </a:rPr>
                            </m:ctrlPr>
                          </m:naryPr>
                          <m:sub/>
                          <m:sup/>
                          <m:e>
                            <m:sSup>
                              <m:sSupPr>
                                <m:ctrlPr>
                                  <a:rPr lang="en-CA" i="1">
                                    <a:latin typeface="Cambria Math" panose="02040503050406030204" pitchFamily="18" charset="0"/>
                                  </a:rPr>
                                </m:ctrlPr>
                              </m:sSupPr>
                              <m:e>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𝑦</m:t>
                                    </m:r>
                                    <m:r>
                                      <a:rPr lang="en-CA" b="0" i="1" smtClean="0">
                                        <a:latin typeface="Cambria Math" panose="02040503050406030204" pitchFamily="18" charset="0"/>
                                      </a:rPr>
                                      <m:t> </m:t>
                                    </m:r>
                                  </m:e>
                                </m:acc>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𝑦</m:t>
                                        </m:r>
                                      </m:e>
                                    </m:acc>
                                  </m:e>
                                </m:acc>
                                <m:r>
                                  <a:rPr lang="en-CA" i="1">
                                    <a:latin typeface="Cambria Math" panose="02040503050406030204" pitchFamily="18" charset="0"/>
                                  </a:rPr>
                                  <m:t>)</m:t>
                                </m:r>
                              </m:e>
                              <m:sup>
                                <m:r>
                                  <a:rPr lang="en-CA" i="1">
                                    <a:latin typeface="Cambria Math" panose="02040503050406030204" pitchFamily="18" charset="0"/>
                                  </a:rPr>
                                  <m:t>2</m:t>
                                </m:r>
                              </m:sup>
                            </m:sSup>
                          </m:e>
                        </m:nary>
                      </m:num>
                      <m:den>
                        <m:r>
                          <a:rPr lang="en-CA" i="1">
                            <a:latin typeface="Cambria Math" panose="02040503050406030204" pitchFamily="18" charset="0"/>
                          </a:rPr>
                          <m:t>𝑛</m:t>
                        </m:r>
                      </m:den>
                    </m:f>
                  </m:oMath>
                </a14:m>
                <a:endParaRPr lang="en-CA" dirty="0"/>
              </a:p>
              <a:p>
                <a:r>
                  <a:rPr lang="en-CA" dirty="0"/>
                  <a:t>Variance Classification : </a:t>
                </a:r>
                <a14:m>
                  <m:oMath xmlns:m="http://schemas.openxmlformats.org/officeDocument/2006/math">
                    <m:f>
                      <m:fPr>
                        <m:ctrlPr>
                          <a:rPr lang="en-CA" i="1">
                            <a:latin typeface="Cambria Math" panose="02040503050406030204" pitchFamily="18" charset="0"/>
                          </a:rPr>
                        </m:ctrlPr>
                      </m:fPr>
                      <m:num>
                        <m:nary>
                          <m:naryPr>
                            <m:chr m:val="∑"/>
                            <m:subHide m:val="on"/>
                            <m:supHide m:val="on"/>
                            <m:ctrlPr>
                              <a:rPr lang="en-CA" i="1">
                                <a:latin typeface="Cambria Math" panose="02040503050406030204" pitchFamily="18" charset="0"/>
                              </a:rPr>
                            </m:ctrlPr>
                          </m:naryPr>
                          <m:sub/>
                          <m:sup/>
                          <m:e>
                            <m:sSup>
                              <m:sSupPr>
                                <m:ctrlPr>
                                  <a:rPr lang="en-CA" i="1">
                                    <a:latin typeface="Cambria Math" panose="02040503050406030204" pitchFamily="18" charset="0"/>
                                  </a:rPr>
                                </m:ctrlPr>
                              </m:sSupPr>
                              <m:e>
                                <m:r>
                                  <a:rPr lang="en-CA" i="1">
                                    <a:latin typeface="Cambria Math" panose="02040503050406030204" pitchFamily="18" charset="0"/>
                                  </a:rPr>
                                  <m:t>𝐿</m:t>
                                </m:r>
                                <m:r>
                                  <a:rPr lang="en-CA" b="0" i="1" smtClean="0">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𝑦</m:t>
                                    </m:r>
                                    <m:r>
                                      <a:rPr lang="en-CA" i="1">
                                        <a:latin typeface="Cambria Math" panose="02040503050406030204" pitchFamily="18" charset="0"/>
                                      </a:rPr>
                                      <m:t> </m:t>
                                    </m:r>
                                  </m:e>
                                </m:acc>
                                <m:r>
                                  <a:rPr lang="en-CA" b="0" i="1" smtClean="0">
                                    <a:latin typeface="Cambria Math" panose="02040503050406030204" pitchFamily="18" charset="0"/>
                                  </a:rPr>
                                  <m:t>,</m:t>
                                </m:r>
                                <m:r>
                                  <a:rPr lang="en-CA" i="1">
                                    <a:latin typeface="Cambria Math" panose="02040503050406030204" pitchFamily="18" charset="0"/>
                                  </a:rPr>
                                  <m:t> </m:t>
                                </m:r>
                                <m:acc>
                                  <m:accPr>
                                    <m:chr m:val="̅"/>
                                    <m:ctrlPr>
                                      <a:rPr lang="en-CA" i="1">
                                        <a:latin typeface="Cambria Math" panose="02040503050406030204" pitchFamily="18" charset="0"/>
                                      </a:rPr>
                                    </m:ctrlPr>
                                  </m:accPr>
                                  <m:e>
                                    <m:acc>
                                      <m:accPr>
                                        <m:chr m:val="̂"/>
                                        <m:ctrlPr>
                                          <a:rPr lang="en-CA" i="1">
                                            <a:latin typeface="Cambria Math" panose="02040503050406030204" pitchFamily="18" charset="0"/>
                                          </a:rPr>
                                        </m:ctrlPr>
                                      </m:accPr>
                                      <m:e>
                                        <m:r>
                                          <a:rPr lang="en-CA" i="1">
                                            <a:latin typeface="Cambria Math" panose="02040503050406030204" pitchFamily="18" charset="0"/>
                                          </a:rPr>
                                          <m:t>𝑦</m:t>
                                        </m:r>
                                      </m:e>
                                    </m:acc>
                                  </m:e>
                                </m:acc>
                                <m:r>
                                  <a:rPr lang="en-CA" i="1">
                                    <a:latin typeface="Cambria Math" panose="02040503050406030204" pitchFamily="18" charset="0"/>
                                  </a:rPr>
                                  <m:t>)</m:t>
                                </m:r>
                              </m:e>
                              <m:sup>
                                <m:r>
                                  <a:rPr lang="en-CA" i="1">
                                    <a:latin typeface="Cambria Math" panose="02040503050406030204" pitchFamily="18" charset="0"/>
                                  </a:rPr>
                                  <m:t>2</m:t>
                                </m:r>
                              </m:sup>
                            </m:sSup>
                          </m:e>
                        </m:nary>
                      </m:num>
                      <m:den>
                        <m:r>
                          <a:rPr lang="en-CA" i="1">
                            <a:latin typeface="Cambria Math" panose="02040503050406030204" pitchFamily="18" charset="0"/>
                          </a:rPr>
                          <m:t>𝑛</m:t>
                        </m:r>
                      </m:den>
                    </m:f>
                  </m:oMath>
                </a14:m>
                <a:endParaRPr lang="en-CA" dirty="0"/>
              </a:p>
              <a:p>
                <a:endParaRPr lang="en-CA" dirty="0"/>
              </a:p>
            </p:txBody>
          </p:sp>
        </mc:Choice>
        <mc:Fallback xmlns="">
          <p:sp>
            <p:nvSpPr>
              <p:cNvPr id="3" name="Content Placeholder 2">
                <a:extLst>
                  <a:ext uri="{FF2B5EF4-FFF2-40B4-BE49-F238E27FC236}">
                    <a16:creationId xmlns:a16="http://schemas.microsoft.com/office/drawing/2014/main" id="{83B5B51A-BD51-4A9A-AA11-A4724DBBEED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CA">
                    <a:noFill/>
                  </a:rPr>
                  <a:t> </a:t>
                </a:r>
              </a:p>
            </p:txBody>
          </p:sp>
        </mc:Fallback>
      </mc:AlternateContent>
      <p:sp>
        <p:nvSpPr>
          <p:cNvPr id="5" name="Slide Number Placeholder 4">
            <a:extLst>
              <a:ext uri="{FF2B5EF4-FFF2-40B4-BE49-F238E27FC236}">
                <a16:creationId xmlns:a16="http://schemas.microsoft.com/office/drawing/2014/main" id="{7B335FFE-34AF-40F2-9DD5-2B0D1DE99BC2}"/>
              </a:ext>
            </a:extLst>
          </p:cNvPr>
          <p:cNvSpPr>
            <a:spLocks noGrp="1"/>
          </p:cNvSpPr>
          <p:nvPr>
            <p:ph type="sldNum" sz="quarter" idx="12"/>
          </p:nvPr>
        </p:nvSpPr>
        <p:spPr/>
        <p:txBody>
          <a:bodyPr/>
          <a:lstStyle/>
          <a:p>
            <a:fld id="{B3262E0A-215D-486A-A592-BFF960BA120B}" type="slidenum">
              <a:rPr lang="en-CA" smtClean="0"/>
              <a:t>34</a:t>
            </a:fld>
            <a:endParaRPr lang="en-CA"/>
          </a:p>
        </p:txBody>
      </p:sp>
    </p:spTree>
    <p:extLst>
      <p:ext uri="{BB962C8B-B14F-4D97-AF65-F5344CB8AC3E}">
        <p14:creationId xmlns:p14="http://schemas.microsoft.com/office/powerpoint/2010/main" val="3935691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5090EF-843F-446C-A3B8-9CF00132E379}"/>
              </a:ext>
            </a:extLst>
          </p:cNvPr>
          <p:cNvSpPr>
            <a:spLocks noGrp="1"/>
          </p:cNvSpPr>
          <p:nvPr>
            <p:ph type="title"/>
          </p:nvPr>
        </p:nvSpPr>
        <p:spPr>
          <a:xfrm>
            <a:off x="966952" y="1204108"/>
            <a:ext cx="2669406" cy="1781175"/>
          </a:xfrm>
        </p:spPr>
        <p:txBody>
          <a:bodyPr>
            <a:normAutofit/>
          </a:bodyPr>
          <a:lstStyle/>
          <a:p>
            <a:r>
              <a:rPr lang="en-CA" sz="3200" dirty="0">
                <a:solidFill>
                  <a:srgbClr val="FFFFFF"/>
                </a:solidFill>
              </a:rPr>
              <a:t>Appendix C: Loss Functions</a:t>
            </a:r>
          </a:p>
        </p:txBody>
      </p:sp>
      <p:sp>
        <p:nvSpPr>
          <p:cNvPr id="3" name="Content Placeholder 2">
            <a:extLst>
              <a:ext uri="{FF2B5EF4-FFF2-40B4-BE49-F238E27FC236}">
                <a16:creationId xmlns:a16="http://schemas.microsoft.com/office/drawing/2014/main" id="{F30F252A-21B3-4249-808C-A2E2ACE430A5}"/>
              </a:ext>
            </a:extLst>
          </p:cNvPr>
          <p:cNvSpPr>
            <a:spLocks noGrp="1"/>
          </p:cNvSpPr>
          <p:nvPr>
            <p:ph idx="1"/>
          </p:nvPr>
        </p:nvSpPr>
        <p:spPr>
          <a:xfrm>
            <a:off x="966951" y="3355130"/>
            <a:ext cx="2669407" cy="2427333"/>
          </a:xfrm>
        </p:spPr>
        <p:txBody>
          <a:bodyPr>
            <a:normAutofit/>
          </a:bodyPr>
          <a:lstStyle/>
          <a:p>
            <a:r>
              <a:rPr lang="en-CA" sz="1600" dirty="0"/>
              <a:t>Entropy</a:t>
            </a:r>
          </a:p>
          <a:p>
            <a:r>
              <a:rPr lang="en-CA" sz="1600" dirty="0"/>
              <a:t>Gini Index</a:t>
            </a:r>
          </a:p>
          <a:p>
            <a:r>
              <a:rPr lang="en-CA" sz="1600" dirty="0"/>
              <a:t>Misclassification Error</a:t>
            </a:r>
          </a:p>
        </p:txBody>
      </p:sp>
      <p:pic>
        <p:nvPicPr>
          <p:cNvPr id="4" name="Picture 3">
            <a:extLst>
              <a:ext uri="{FF2B5EF4-FFF2-40B4-BE49-F238E27FC236}">
                <a16:creationId xmlns:a16="http://schemas.microsoft.com/office/drawing/2014/main" id="{9F53FE25-3BDF-4D83-BA75-5DAEBD8C5DCE}"/>
              </a:ext>
            </a:extLst>
          </p:cNvPr>
          <p:cNvPicPr>
            <a:picLocks noChangeAspect="1"/>
          </p:cNvPicPr>
          <p:nvPr/>
        </p:nvPicPr>
        <p:blipFill>
          <a:blip r:embed="rId2"/>
          <a:stretch>
            <a:fillRect/>
          </a:stretch>
        </p:blipFill>
        <p:spPr>
          <a:xfrm>
            <a:off x="4967407" y="952500"/>
            <a:ext cx="6293112" cy="4829963"/>
          </a:xfrm>
          <a:prstGeom prst="rect">
            <a:avLst/>
          </a:prstGeom>
        </p:spPr>
      </p:pic>
      <p:sp>
        <p:nvSpPr>
          <p:cNvPr id="5" name="Slide Number Placeholder 4">
            <a:extLst>
              <a:ext uri="{FF2B5EF4-FFF2-40B4-BE49-F238E27FC236}">
                <a16:creationId xmlns:a16="http://schemas.microsoft.com/office/drawing/2014/main" id="{23AAC544-C264-458D-9B7A-B77FE1ADFFAF}"/>
              </a:ext>
            </a:extLst>
          </p:cNvPr>
          <p:cNvSpPr>
            <a:spLocks noGrp="1"/>
          </p:cNvSpPr>
          <p:nvPr>
            <p:ph type="sldNum" sz="quarter" idx="12"/>
          </p:nvPr>
        </p:nvSpPr>
        <p:spPr>
          <a:xfrm>
            <a:off x="10325100" y="6356350"/>
            <a:ext cx="1028700" cy="365125"/>
          </a:xfrm>
        </p:spPr>
        <p:txBody>
          <a:bodyPr>
            <a:normAutofit/>
          </a:bodyPr>
          <a:lstStyle/>
          <a:p>
            <a:pPr>
              <a:spcAft>
                <a:spcPts val="600"/>
              </a:spcAft>
            </a:pPr>
            <a:fld id="{B3262E0A-215D-486A-A592-BFF960BA120B}" type="slidenum">
              <a:rPr lang="en-CA">
                <a:solidFill>
                  <a:prstClr val="black">
                    <a:tint val="75000"/>
                  </a:prstClr>
                </a:solidFill>
              </a:rPr>
              <a:pPr>
                <a:spcAft>
                  <a:spcPts val="600"/>
                </a:spcAft>
              </a:pPr>
              <a:t>35</a:t>
            </a:fld>
            <a:endParaRPr lang="en-CA">
              <a:solidFill>
                <a:prstClr val="black">
                  <a:tint val="75000"/>
                </a:prstClr>
              </a:solidFill>
            </a:endParaRPr>
          </a:p>
        </p:txBody>
      </p:sp>
      <p:sp>
        <p:nvSpPr>
          <p:cNvPr id="6" name="TextBox 5">
            <a:extLst>
              <a:ext uri="{FF2B5EF4-FFF2-40B4-BE49-F238E27FC236}">
                <a16:creationId xmlns:a16="http://schemas.microsoft.com/office/drawing/2014/main" id="{6520A2F1-CB20-47EC-9A65-30C198495B5F}"/>
              </a:ext>
            </a:extLst>
          </p:cNvPr>
          <p:cNvSpPr txBox="1"/>
          <p:nvPr/>
        </p:nvSpPr>
        <p:spPr>
          <a:xfrm>
            <a:off x="1320800" y="6008914"/>
            <a:ext cx="9833429" cy="523220"/>
          </a:xfrm>
          <a:prstGeom prst="rect">
            <a:avLst/>
          </a:prstGeom>
          <a:noFill/>
        </p:spPr>
        <p:txBody>
          <a:bodyPr wrap="square" rtlCol="0">
            <a:spAutoFit/>
          </a:bodyPr>
          <a:lstStyle/>
          <a:p>
            <a:r>
              <a:rPr lang="en-CA" sz="1400" dirty="0"/>
              <a:t>https://www.bogotobogo.com/python/scikit-learn/scikt_machine_learning_Decision_Tree_Learning_Informatioin_Gain_IG_Impurity_Entropy_Gini_Classification_Error.php</a:t>
            </a:r>
          </a:p>
        </p:txBody>
      </p:sp>
    </p:spTree>
    <p:extLst>
      <p:ext uri="{BB962C8B-B14F-4D97-AF65-F5344CB8AC3E}">
        <p14:creationId xmlns:p14="http://schemas.microsoft.com/office/powerpoint/2010/main" val="1654799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127BF-0650-4F05-85C6-C2A40E37826C}"/>
              </a:ext>
            </a:extLst>
          </p:cNvPr>
          <p:cNvSpPr>
            <a:spLocks noGrp="1"/>
          </p:cNvSpPr>
          <p:nvPr>
            <p:ph type="title"/>
          </p:nvPr>
        </p:nvSpPr>
        <p:spPr/>
        <p:txBody>
          <a:bodyPr/>
          <a:lstStyle/>
          <a:p>
            <a:r>
              <a:rPr lang="en-CA" dirty="0"/>
              <a:t>Appendix D: Variable Importance</a:t>
            </a:r>
          </a:p>
        </p:txBody>
      </p:sp>
      <p:sp>
        <p:nvSpPr>
          <p:cNvPr id="5" name="Slide Number Placeholder 4">
            <a:extLst>
              <a:ext uri="{FF2B5EF4-FFF2-40B4-BE49-F238E27FC236}">
                <a16:creationId xmlns:a16="http://schemas.microsoft.com/office/drawing/2014/main" id="{7B335FFE-34AF-40F2-9DD5-2B0D1DE99BC2}"/>
              </a:ext>
            </a:extLst>
          </p:cNvPr>
          <p:cNvSpPr>
            <a:spLocks noGrp="1"/>
          </p:cNvSpPr>
          <p:nvPr>
            <p:ph type="sldNum" sz="quarter" idx="12"/>
          </p:nvPr>
        </p:nvSpPr>
        <p:spPr/>
        <p:txBody>
          <a:bodyPr/>
          <a:lstStyle/>
          <a:p>
            <a:fld id="{B3262E0A-215D-486A-A592-BFF960BA120B}" type="slidenum">
              <a:rPr lang="en-CA" smtClean="0"/>
              <a:t>36</a:t>
            </a:fld>
            <a:endParaRPr lang="en-CA"/>
          </a:p>
        </p:txBody>
      </p:sp>
      <p:pic>
        <p:nvPicPr>
          <p:cNvPr id="1030" name="Picture 6">
            <a:extLst>
              <a:ext uri="{FF2B5EF4-FFF2-40B4-BE49-F238E27FC236}">
                <a16:creationId xmlns:a16="http://schemas.microsoft.com/office/drawing/2014/main" id="{A29570D8-C3F7-478A-A65D-8187C89EE6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54507" y="1666706"/>
            <a:ext cx="5061322" cy="451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005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A263F91F-2C74-4B7D-8ED1-75E20BDFA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412" y="1690684"/>
            <a:ext cx="45529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191B7A1-E01F-4D2A-80A9-35741B9EA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72" y="1690685"/>
            <a:ext cx="46672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Regression: </a:t>
            </a:r>
            <a:r>
              <a:rPr lang="en-CA" dirty="0" err="1"/>
              <a:t>N_estimators</a:t>
            </a:r>
            <a:r>
              <a:rPr lang="en-CA" dirty="0"/>
              <a:t> tuning</a:t>
            </a: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37</a:t>
            </a:fld>
            <a:endParaRPr lang="en-CA"/>
          </a:p>
        </p:txBody>
      </p:sp>
      <p:sp>
        <p:nvSpPr>
          <p:cNvPr id="13" name="Footer Placeholder 3">
            <a:extLst>
              <a:ext uri="{FF2B5EF4-FFF2-40B4-BE49-F238E27FC236}">
                <a16:creationId xmlns:a16="http://schemas.microsoft.com/office/drawing/2014/main" id="{DB363857-8C85-4B03-9200-F5F06FACB8CB}"/>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dirty="0">
                <a:solidFill>
                  <a:srgbClr val="E1C2A3"/>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Regression</a:t>
            </a:r>
            <a:r>
              <a:rPr lang="en-CA" sz="1867" dirty="0">
                <a:solidFill>
                  <a:srgbClr val="E1C2A3"/>
                </a:solidFill>
              </a:rPr>
              <a:t>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583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373B92B4-1157-4D82-BFAE-994136F71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72" y="1690686"/>
            <a:ext cx="46672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227DC7C-C874-4B14-9831-4D025FD5B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412" y="1690686"/>
            <a:ext cx="45529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Regression: </a:t>
            </a:r>
            <a:r>
              <a:rPr lang="en-CA" dirty="0" err="1"/>
              <a:t>N_estimators</a:t>
            </a:r>
            <a:r>
              <a:rPr lang="en-CA" dirty="0"/>
              <a:t> tuning</a:t>
            </a: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38</a:t>
            </a:fld>
            <a:endParaRPr lang="en-CA"/>
          </a:p>
        </p:txBody>
      </p:sp>
      <p:sp>
        <p:nvSpPr>
          <p:cNvPr id="13" name="Footer Placeholder 3">
            <a:extLst>
              <a:ext uri="{FF2B5EF4-FFF2-40B4-BE49-F238E27FC236}">
                <a16:creationId xmlns:a16="http://schemas.microsoft.com/office/drawing/2014/main" id="{DB363857-8C85-4B03-9200-F5F06FACB8CB}"/>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dirty="0">
                <a:solidFill>
                  <a:srgbClr val="E1C2A3"/>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Regression</a:t>
            </a:r>
            <a:r>
              <a:rPr lang="en-CA" sz="1867" dirty="0">
                <a:solidFill>
                  <a:srgbClr val="E1C2A3"/>
                </a:solidFill>
              </a:rPr>
              <a:t>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722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84E93403-C886-4640-8FB1-FAFE401BF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430" y="1690686"/>
            <a:ext cx="45529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2256C96-0275-470F-A5D7-A3CA57EC9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412" y="1690688"/>
            <a:ext cx="45529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Classification: </a:t>
            </a:r>
            <a:r>
              <a:rPr lang="en-CA" dirty="0" err="1"/>
              <a:t>N_estimator</a:t>
            </a:r>
            <a:r>
              <a:rPr lang="en-CA" dirty="0"/>
              <a:t> Tuning</a:t>
            </a:r>
          </a:p>
        </p:txBody>
      </p:sp>
      <p:sp>
        <p:nvSpPr>
          <p:cNvPr id="17" name="Footer Placeholder 3">
            <a:extLst>
              <a:ext uri="{FF2B5EF4-FFF2-40B4-BE49-F238E27FC236}">
                <a16:creationId xmlns:a16="http://schemas.microsoft.com/office/drawing/2014/main" id="{7711C34E-D13E-443B-BA01-C488956CCD27}"/>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b="1" dirty="0">
                <a:solidFill>
                  <a:schemeClr val="accent6">
                    <a:lumMod val="75000"/>
                  </a:schemeClr>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39</a:t>
            </a:fld>
            <a:endParaRPr lang="en-CA"/>
          </a:p>
        </p:txBody>
      </p:sp>
    </p:spTree>
    <p:extLst>
      <p:ext uri="{BB962C8B-B14F-4D97-AF65-F5344CB8AC3E}">
        <p14:creationId xmlns:p14="http://schemas.microsoft.com/office/powerpoint/2010/main" val="3606489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C3B7-97F7-4F38-90D3-8A242446FBF7}"/>
              </a:ext>
            </a:extLst>
          </p:cNvPr>
          <p:cNvSpPr>
            <a:spLocks noGrp="1"/>
          </p:cNvSpPr>
          <p:nvPr>
            <p:ph type="title"/>
          </p:nvPr>
        </p:nvSpPr>
        <p:spPr/>
        <p:txBody>
          <a:bodyPr/>
          <a:lstStyle/>
          <a:p>
            <a:r>
              <a:rPr lang="en-CA" dirty="0"/>
              <a:t>Planting a Random Forest: </a:t>
            </a:r>
            <a:r>
              <a:rPr lang="en-CA" dirty="0" err="1"/>
              <a:t>n_estimator</a:t>
            </a:r>
            <a:r>
              <a:rPr lang="en-CA" dirty="0"/>
              <a:t> = 3</a:t>
            </a:r>
          </a:p>
        </p:txBody>
      </p:sp>
      <p:sp>
        <p:nvSpPr>
          <p:cNvPr id="12" name="Footer Placeholder 3">
            <a:extLst>
              <a:ext uri="{FF2B5EF4-FFF2-40B4-BE49-F238E27FC236}">
                <a16:creationId xmlns:a16="http://schemas.microsoft.com/office/drawing/2014/main" id="{AA216195-87C1-48DD-BB99-CD9CE3DD0D56}"/>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b="1" dirty="0">
                <a:solidFill>
                  <a:schemeClr val="accent6">
                    <a:lumMod val="75000"/>
                  </a:schemeClr>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A0974626-D8C0-42CD-B342-303E4BB1C101}"/>
              </a:ext>
            </a:extLst>
          </p:cNvPr>
          <p:cNvSpPr>
            <a:spLocks noGrp="1"/>
          </p:cNvSpPr>
          <p:nvPr>
            <p:ph type="sldNum" sz="quarter" idx="12"/>
          </p:nvPr>
        </p:nvSpPr>
        <p:spPr/>
        <p:txBody>
          <a:bodyPr/>
          <a:lstStyle/>
          <a:p>
            <a:fld id="{B3262E0A-215D-486A-A592-BFF960BA120B}" type="slidenum">
              <a:rPr lang="en-CA" smtClean="0"/>
              <a:t>4</a:t>
            </a:fld>
            <a:endParaRPr lang="en-CA"/>
          </a:p>
        </p:txBody>
      </p:sp>
      <p:graphicFrame>
        <p:nvGraphicFramePr>
          <p:cNvPr id="5" name="Table 4">
            <a:extLst>
              <a:ext uri="{FF2B5EF4-FFF2-40B4-BE49-F238E27FC236}">
                <a16:creationId xmlns:a16="http://schemas.microsoft.com/office/drawing/2014/main" id="{8E18E613-9653-41F2-96CA-103F9ACCF382}"/>
              </a:ext>
            </a:extLst>
          </p:cNvPr>
          <p:cNvGraphicFramePr>
            <a:graphicFrameLocks noGrp="1"/>
          </p:cNvGraphicFramePr>
          <p:nvPr>
            <p:extLst>
              <p:ext uri="{D42A27DB-BD31-4B8C-83A1-F6EECF244321}">
                <p14:modId xmlns:p14="http://schemas.microsoft.com/office/powerpoint/2010/main" val="1538769922"/>
              </p:ext>
            </p:extLst>
          </p:nvPr>
        </p:nvGraphicFramePr>
        <p:xfrm>
          <a:off x="1047750" y="1866556"/>
          <a:ext cx="3257559" cy="3501673"/>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tc>
                <a:tc>
                  <a:txBody>
                    <a:bodyPr/>
                    <a:lstStyle/>
                    <a:p>
                      <a:r>
                        <a:rPr lang="en-CA" dirty="0"/>
                        <a:t>F2</a:t>
                      </a:r>
                    </a:p>
                  </a:txBody>
                  <a:tcPr/>
                </a:tc>
                <a:tc>
                  <a:txBody>
                    <a:bodyPr/>
                    <a:lstStyle/>
                    <a:p>
                      <a:r>
                        <a:rPr lang="en-CA" dirty="0"/>
                        <a:t>F3</a:t>
                      </a:r>
                    </a:p>
                  </a:txBody>
                  <a:tcPr/>
                </a:tc>
                <a:extLst>
                  <a:ext uri="{0D108BD9-81ED-4DB2-BD59-A6C34878D82A}">
                    <a16:rowId xmlns:a16="http://schemas.microsoft.com/office/drawing/2014/main" val="3362122464"/>
                  </a:ext>
                </a:extLst>
              </a:tr>
              <a:tr h="500239">
                <a:tc>
                  <a:txBody>
                    <a:bodyPr/>
                    <a:lstStyle/>
                    <a:p>
                      <a:r>
                        <a:rPr lang="en-CA" dirty="0"/>
                        <a:t>1</a:t>
                      </a:r>
                    </a:p>
                  </a:txBody>
                  <a:tcPr>
                    <a:noFill/>
                  </a:tcPr>
                </a:tc>
                <a:tc>
                  <a:txBody>
                    <a:bodyPr/>
                    <a:lstStyle/>
                    <a:p>
                      <a:endParaRPr lang="en-CA" dirty="0"/>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422370711"/>
                  </a:ext>
                </a:extLst>
              </a:tr>
              <a:tr h="500239">
                <a:tc>
                  <a:txBody>
                    <a:bodyPr/>
                    <a:lstStyle/>
                    <a:p>
                      <a:r>
                        <a:rPr lang="en-CA" dirty="0"/>
                        <a:t>2</a:t>
                      </a:r>
                    </a:p>
                  </a:txBody>
                  <a:tcPr>
                    <a:noFill/>
                  </a:tcPr>
                </a:tc>
                <a:tc>
                  <a:txBody>
                    <a:bodyPr/>
                    <a:lstStyle/>
                    <a:p>
                      <a:endParaRPr lang="en-CA"/>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2360090756"/>
                  </a:ext>
                </a:extLst>
              </a:tr>
              <a:tr h="500239">
                <a:tc>
                  <a:txBody>
                    <a:bodyPr/>
                    <a:lstStyle/>
                    <a:p>
                      <a:r>
                        <a:rPr lang="en-CA" dirty="0"/>
                        <a:t>3</a:t>
                      </a:r>
                    </a:p>
                  </a:txBody>
                  <a:tcPr>
                    <a:noFill/>
                  </a:tcPr>
                </a:tc>
                <a:tc>
                  <a:txBody>
                    <a:bodyPr/>
                    <a:lstStyle/>
                    <a:p>
                      <a:endParaRPr lang="en-CA" dirty="0"/>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1887790854"/>
                  </a:ext>
                </a:extLst>
              </a:tr>
              <a:tr h="500239">
                <a:tc>
                  <a:txBody>
                    <a:bodyPr/>
                    <a:lstStyle/>
                    <a:p>
                      <a:r>
                        <a:rPr lang="en-CA" dirty="0"/>
                        <a:t>4</a:t>
                      </a:r>
                    </a:p>
                  </a:txBody>
                  <a:tcPr>
                    <a:noFill/>
                  </a:tcPr>
                </a:tc>
                <a:tc>
                  <a:txBody>
                    <a:bodyPr/>
                    <a:lstStyle/>
                    <a:p>
                      <a:endParaRPr lang="en-CA" dirty="0"/>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3019649604"/>
                  </a:ext>
                </a:extLst>
              </a:tr>
              <a:tr h="500239">
                <a:tc>
                  <a:txBody>
                    <a:bodyPr/>
                    <a:lstStyle/>
                    <a:p>
                      <a:r>
                        <a:rPr lang="en-CA" dirty="0"/>
                        <a:t>5</a:t>
                      </a:r>
                    </a:p>
                  </a:txBody>
                  <a:tcPr>
                    <a:noFill/>
                  </a:tcPr>
                </a:tc>
                <a:tc>
                  <a:txBody>
                    <a:bodyPr/>
                    <a:lstStyle/>
                    <a:p>
                      <a:endParaRPr lang="en-CA" dirty="0"/>
                    </a:p>
                  </a:txBody>
                  <a:tcPr>
                    <a:noFill/>
                  </a:tcPr>
                </a:tc>
                <a:tc>
                  <a:txBody>
                    <a:bodyPr/>
                    <a:lstStyle/>
                    <a:p>
                      <a:endParaRPr lang="en-CA" dirty="0"/>
                    </a:p>
                  </a:txBody>
                  <a:tcPr>
                    <a:noFill/>
                  </a:tcPr>
                </a:tc>
                <a:tc>
                  <a:txBody>
                    <a:bodyPr/>
                    <a:lstStyle/>
                    <a:p>
                      <a:endParaRPr lang="en-CA" dirty="0"/>
                    </a:p>
                  </a:txBody>
                  <a:tcPr>
                    <a:noFill/>
                  </a:tcPr>
                </a:tc>
                <a:extLst>
                  <a:ext uri="{0D108BD9-81ED-4DB2-BD59-A6C34878D82A}">
                    <a16:rowId xmlns:a16="http://schemas.microsoft.com/office/drawing/2014/main" val="1318799993"/>
                  </a:ext>
                </a:extLst>
              </a:tr>
              <a:tr h="500239">
                <a:tc>
                  <a:txBody>
                    <a:bodyPr/>
                    <a:lstStyle/>
                    <a:p>
                      <a:r>
                        <a:rPr lang="en-CA" dirty="0"/>
                        <a:t>6</a:t>
                      </a:r>
                    </a:p>
                  </a:txBody>
                  <a:tcPr>
                    <a:noFill/>
                  </a:tcPr>
                </a:tc>
                <a:tc>
                  <a:txBody>
                    <a:bodyPr/>
                    <a:lstStyle/>
                    <a:p>
                      <a:endParaRPr lang="en-CA" dirty="0"/>
                    </a:p>
                  </a:txBody>
                  <a:tcPr>
                    <a:noFill/>
                  </a:tcPr>
                </a:tc>
                <a:tc>
                  <a:txBody>
                    <a:bodyPr/>
                    <a:lstStyle/>
                    <a:p>
                      <a:endParaRPr lang="en-CA" dirty="0"/>
                    </a:p>
                  </a:txBody>
                  <a:tcPr>
                    <a:noFill/>
                  </a:tcPr>
                </a:tc>
                <a:tc>
                  <a:txBody>
                    <a:bodyPr/>
                    <a:lstStyle/>
                    <a:p>
                      <a:endParaRPr lang="en-CA" dirty="0"/>
                    </a:p>
                  </a:txBody>
                  <a:tcPr>
                    <a:noFill/>
                  </a:tcPr>
                </a:tc>
                <a:extLst>
                  <a:ext uri="{0D108BD9-81ED-4DB2-BD59-A6C34878D82A}">
                    <a16:rowId xmlns:a16="http://schemas.microsoft.com/office/drawing/2014/main" val="1853315002"/>
                  </a:ext>
                </a:extLst>
              </a:tr>
            </a:tbl>
          </a:graphicData>
        </a:graphic>
      </p:graphicFrame>
      <p:cxnSp>
        <p:nvCxnSpPr>
          <p:cNvPr id="7" name="Straight Arrow Connector 6">
            <a:extLst>
              <a:ext uri="{FF2B5EF4-FFF2-40B4-BE49-F238E27FC236}">
                <a16:creationId xmlns:a16="http://schemas.microsoft.com/office/drawing/2014/main" id="{A1A79BC9-0EA1-49CE-B8CD-7F3B110804E8}"/>
              </a:ext>
            </a:extLst>
          </p:cNvPr>
          <p:cNvCxnSpPr>
            <a:cxnSpLocks/>
          </p:cNvCxnSpPr>
          <p:nvPr/>
        </p:nvCxnSpPr>
        <p:spPr>
          <a:xfrm flipH="1">
            <a:off x="4559300" y="5100698"/>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28A3C6-B216-4B5D-8353-40BA40B3CDF4}"/>
              </a:ext>
            </a:extLst>
          </p:cNvPr>
          <p:cNvSpPr txBox="1"/>
          <p:nvPr/>
        </p:nvSpPr>
        <p:spPr>
          <a:xfrm>
            <a:off x="4968688" y="4916032"/>
            <a:ext cx="3455894" cy="369332"/>
          </a:xfrm>
          <a:prstGeom prst="rect">
            <a:avLst/>
          </a:prstGeom>
          <a:noFill/>
        </p:spPr>
        <p:txBody>
          <a:bodyPr wrap="square" rtlCol="0">
            <a:spAutoFit/>
          </a:bodyPr>
          <a:lstStyle/>
          <a:p>
            <a:r>
              <a:rPr lang="en-CA" dirty="0"/>
              <a:t>Set aside as test data</a:t>
            </a:r>
          </a:p>
        </p:txBody>
      </p:sp>
    </p:spTree>
    <p:extLst>
      <p:ext uri="{BB962C8B-B14F-4D97-AF65-F5344CB8AC3E}">
        <p14:creationId xmlns:p14="http://schemas.microsoft.com/office/powerpoint/2010/main" val="2681878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989CC0F-84AA-495D-9E98-CC8D15D04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1690685"/>
            <a:ext cx="45529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2F3C35A-2EE3-48E6-89F8-E1D692B11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566" y="1690686"/>
            <a:ext cx="45529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Classification: </a:t>
            </a:r>
            <a:r>
              <a:rPr lang="en-CA" dirty="0" err="1"/>
              <a:t>N_estimator</a:t>
            </a:r>
            <a:r>
              <a:rPr lang="en-CA" dirty="0"/>
              <a:t> Tuning</a:t>
            </a:r>
          </a:p>
        </p:txBody>
      </p:sp>
      <p:sp>
        <p:nvSpPr>
          <p:cNvPr id="17" name="Footer Placeholder 3">
            <a:extLst>
              <a:ext uri="{FF2B5EF4-FFF2-40B4-BE49-F238E27FC236}">
                <a16:creationId xmlns:a16="http://schemas.microsoft.com/office/drawing/2014/main" id="{7711C34E-D13E-443B-BA01-C488956CCD27}"/>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b="1" dirty="0">
                <a:solidFill>
                  <a:schemeClr val="accent6">
                    <a:lumMod val="75000"/>
                  </a:schemeClr>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40</a:t>
            </a:fld>
            <a:endParaRPr lang="en-CA"/>
          </a:p>
        </p:txBody>
      </p:sp>
    </p:spTree>
    <p:extLst>
      <p:ext uri="{BB962C8B-B14F-4D97-AF65-F5344CB8AC3E}">
        <p14:creationId xmlns:p14="http://schemas.microsoft.com/office/powerpoint/2010/main" val="332286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1526B0F2-F423-4E92-ADCB-10E6E3C4D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430" y="1690688"/>
            <a:ext cx="45529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4FA7C1E-6ED3-4661-85E1-A8E32EA12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1690688"/>
            <a:ext cx="45529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Classification: Cross Validation &amp; OOB</a:t>
            </a:r>
          </a:p>
        </p:txBody>
      </p:sp>
      <p:sp>
        <p:nvSpPr>
          <p:cNvPr id="17" name="Footer Placeholder 3">
            <a:extLst>
              <a:ext uri="{FF2B5EF4-FFF2-40B4-BE49-F238E27FC236}">
                <a16:creationId xmlns:a16="http://schemas.microsoft.com/office/drawing/2014/main" id="{7711C34E-D13E-443B-BA01-C488956CCD27}"/>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b="1" dirty="0">
                <a:solidFill>
                  <a:schemeClr val="accent6">
                    <a:lumMod val="75000"/>
                  </a:schemeClr>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41</a:t>
            </a:fld>
            <a:endParaRPr lang="en-CA"/>
          </a:p>
        </p:txBody>
      </p:sp>
    </p:spTree>
    <p:extLst>
      <p:ext uri="{BB962C8B-B14F-4D97-AF65-F5344CB8AC3E}">
        <p14:creationId xmlns:p14="http://schemas.microsoft.com/office/powerpoint/2010/main" val="1069124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1BAC28F-A185-403E-B1A7-ADA848169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572" y="1690686"/>
            <a:ext cx="4552950"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18DFDFB-02EA-4F63-BC34-A151731D7E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412" y="1690686"/>
            <a:ext cx="4552950"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7BFB88-C773-49B7-8C40-25111E6A974F}"/>
              </a:ext>
            </a:extLst>
          </p:cNvPr>
          <p:cNvSpPr>
            <a:spLocks noGrp="1"/>
          </p:cNvSpPr>
          <p:nvPr>
            <p:ph type="title"/>
          </p:nvPr>
        </p:nvSpPr>
        <p:spPr/>
        <p:txBody>
          <a:bodyPr/>
          <a:lstStyle/>
          <a:p>
            <a:r>
              <a:rPr lang="en-CA" dirty="0"/>
              <a:t>Regression: Cross Validation &amp; OOB</a:t>
            </a:r>
          </a:p>
        </p:txBody>
      </p:sp>
      <p:sp>
        <p:nvSpPr>
          <p:cNvPr id="4" name="Slide Number Placeholder 3">
            <a:extLst>
              <a:ext uri="{FF2B5EF4-FFF2-40B4-BE49-F238E27FC236}">
                <a16:creationId xmlns:a16="http://schemas.microsoft.com/office/drawing/2014/main" id="{A0F0C227-AA6E-42CE-A2C6-6B6C42176719}"/>
              </a:ext>
            </a:extLst>
          </p:cNvPr>
          <p:cNvSpPr>
            <a:spLocks noGrp="1"/>
          </p:cNvSpPr>
          <p:nvPr>
            <p:ph type="sldNum" sz="quarter" idx="12"/>
          </p:nvPr>
        </p:nvSpPr>
        <p:spPr/>
        <p:txBody>
          <a:bodyPr/>
          <a:lstStyle/>
          <a:p>
            <a:fld id="{B3262E0A-215D-486A-A592-BFF960BA120B}" type="slidenum">
              <a:rPr lang="en-CA" smtClean="0"/>
              <a:t>42</a:t>
            </a:fld>
            <a:endParaRPr lang="en-CA"/>
          </a:p>
        </p:txBody>
      </p:sp>
      <p:sp>
        <p:nvSpPr>
          <p:cNvPr id="13" name="Footer Placeholder 3">
            <a:extLst>
              <a:ext uri="{FF2B5EF4-FFF2-40B4-BE49-F238E27FC236}">
                <a16:creationId xmlns:a16="http://schemas.microsoft.com/office/drawing/2014/main" id="{DB363857-8C85-4B03-9200-F5F06FACB8CB}"/>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dirty="0">
                <a:solidFill>
                  <a:srgbClr val="E1C2A3"/>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a:t>
            </a:r>
            <a:r>
              <a:rPr lang="en-CA" sz="1867" dirty="0">
                <a:solidFill>
                  <a:srgbClr val="E1C2A3"/>
                </a:solidFill>
                <a:latin typeface="Calibri" panose="020F0502020204030204"/>
              </a:rPr>
              <a:t>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b="1" dirty="0">
                <a:solidFill>
                  <a:schemeClr val="accent6">
                    <a:lumMod val="75000"/>
                  </a:schemeClr>
                </a:solidFill>
                <a:latin typeface="Calibri" panose="020F0502020204030204"/>
              </a:rPr>
              <a:t>Regression</a:t>
            </a:r>
            <a:r>
              <a:rPr lang="en-CA" sz="1867" dirty="0">
                <a:solidFill>
                  <a:srgbClr val="E1C2A3"/>
                </a:solidFill>
              </a:rPr>
              <a:t>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241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C3B7-97F7-4F38-90D3-8A242446FBF7}"/>
              </a:ext>
            </a:extLst>
          </p:cNvPr>
          <p:cNvSpPr>
            <a:spLocks noGrp="1"/>
          </p:cNvSpPr>
          <p:nvPr>
            <p:ph type="title"/>
          </p:nvPr>
        </p:nvSpPr>
        <p:spPr/>
        <p:txBody>
          <a:bodyPr/>
          <a:lstStyle/>
          <a:p>
            <a:r>
              <a:rPr lang="en-CA" dirty="0"/>
              <a:t>Planting a Random Forest: </a:t>
            </a:r>
            <a:r>
              <a:rPr lang="en-CA" dirty="0" err="1"/>
              <a:t>n_estimator</a:t>
            </a:r>
            <a:r>
              <a:rPr lang="en-CA" dirty="0"/>
              <a:t> = 3</a:t>
            </a:r>
          </a:p>
        </p:txBody>
      </p:sp>
      <p:sp>
        <p:nvSpPr>
          <p:cNvPr id="12" name="Footer Placeholder 3">
            <a:extLst>
              <a:ext uri="{FF2B5EF4-FFF2-40B4-BE49-F238E27FC236}">
                <a16:creationId xmlns:a16="http://schemas.microsoft.com/office/drawing/2014/main" id="{AA216195-87C1-48DD-BB99-CD9CE3DD0D56}"/>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b="1" dirty="0">
                <a:solidFill>
                  <a:schemeClr val="accent6">
                    <a:lumMod val="75000"/>
                  </a:schemeClr>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A0974626-D8C0-42CD-B342-303E4BB1C101}"/>
              </a:ext>
            </a:extLst>
          </p:cNvPr>
          <p:cNvSpPr>
            <a:spLocks noGrp="1"/>
          </p:cNvSpPr>
          <p:nvPr>
            <p:ph type="sldNum" sz="quarter" idx="12"/>
          </p:nvPr>
        </p:nvSpPr>
        <p:spPr/>
        <p:txBody>
          <a:bodyPr/>
          <a:lstStyle/>
          <a:p>
            <a:fld id="{B3262E0A-215D-486A-A592-BFF960BA120B}" type="slidenum">
              <a:rPr lang="en-CA" smtClean="0"/>
              <a:t>5</a:t>
            </a:fld>
            <a:endParaRPr lang="en-CA"/>
          </a:p>
        </p:txBody>
      </p:sp>
      <p:graphicFrame>
        <p:nvGraphicFramePr>
          <p:cNvPr id="5" name="Table 4">
            <a:extLst>
              <a:ext uri="{FF2B5EF4-FFF2-40B4-BE49-F238E27FC236}">
                <a16:creationId xmlns:a16="http://schemas.microsoft.com/office/drawing/2014/main" id="{8E18E613-9653-41F2-96CA-103F9ACCF382}"/>
              </a:ext>
            </a:extLst>
          </p:cNvPr>
          <p:cNvGraphicFramePr>
            <a:graphicFrameLocks noGrp="1"/>
          </p:cNvGraphicFramePr>
          <p:nvPr>
            <p:extLst>
              <p:ext uri="{D42A27DB-BD31-4B8C-83A1-F6EECF244321}">
                <p14:modId xmlns:p14="http://schemas.microsoft.com/office/powerpoint/2010/main" val="171369821"/>
              </p:ext>
            </p:extLst>
          </p:nvPr>
        </p:nvGraphicFramePr>
        <p:xfrm>
          <a:off x="1047750" y="1866556"/>
          <a:ext cx="3257559" cy="3001434"/>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tc>
                <a:tc>
                  <a:txBody>
                    <a:bodyPr/>
                    <a:lstStyle/>
                    <a:p>
                      <a:r>
                        <a:rPr lang="en-CA" dirty="0"/>
                        <a:t>F2</a:t>
                      </a:r>
                    </a:p>
                  </a:txBody>
                  <a:tcPr/>
                </a:tc>
                <a:tc>
                  <a:txBody>
                    <a:bodyPr/>
                    <a:lstStyle/>
                    <a:p>
                      <a:r>
                        <a:rPr lang="en-CA" dirty="0"/>
                        <a:t>F3</a:t>
                      </a:r>
                    </a:p>
                  </a:txBody>
                  <a:tcPr/>
                </a:tc>
                <a:extLst>
                  <a:ext uri="{0D108BD9-81ED-4DB2-BD59-A6C34878D82A}">
                    <a16:rowId xmlns:a16="http://schemas.microsoft.com/office/drawing/2014/main" val="3362122464"/>
                  </a:ext>
                </a:extLst>
              </a:tr>
              <a:tr h="500239">
                <a:tc>
                  <a:txBody>
                    <a:bodyPr/>
                    <a:lstStyle/>
                    <a:p>
                      <a:r>
                        <a:rPr lang="en-CA" dirty="0"/>
                        <a:t>1</a:t>
                      </a:r>
                    </a:p>
                  </a:txBody>
                  <a:tcPr>
                    <a:noFill/>
                  </a:tcPr>
                </a:tc>
                <a:tc>
                  <a:txBody>
                    <a:bodyPr/>
                    <a:lstStyle/>
                    <a:p>
                      <a:endParaRPr lang="en-CA" dirty="0"/>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422370711"/>
                  </a:ext>
                </a:extLst>
              </a:tr>
              <a:tr h="500239">
                <a:tc>
                  <a:txBody>
                    <a:bodyPr/>
                    <a:lstStyle/>
                    <a:p>
                      <a:r>
                        <a:rPr lang="en-CA" dirty="0"/>
                        <a:t>2</a:t>
                      </a:r>
                    </a:p>
                  </a:txBody>
                  <a:tcPr>
                    <a:noFill/>
                  </a:tcPr>
                </a:tc>
                <a:tc>
                  <a:txBody>
                    <a:bodyPr/>
                    <a:lstStyle/>
                    <a:p>
                      <a:endParaRPr lang="en-CA"/>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2360090756"/>
                  </a:ext>
                </a:extLst>
              </a:tr>
              <a:tr h="500239">
                <a:tc>
                  <a:txBody>
                    <a:bodyPr/>
                    <a:lstStyle/>
                    <a:p>
                      <a:r>
                        <a:rPr lang="en-CA" dirty="0"/>
                        <a:t>3</a:t>
                      </a:r>
                    </a:p>
                  </a:txBody>
                  <a:tcPr>
                    <a:noFill/>
                  </a:tcPr>
                </a:tc>
                <a:tc>
                  <a:txBody>
                    <a:bodyPr/>
                    <a:lstStyle/>
                    <a:p>
                      <a:endParaRPr lang="en-CA" dirty="0"/>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1887790854"/>
                  </a:ext>
                </a:extLst>
              </a:tr>
              <a:tr h="500239">
                <a:tc>
                  <a:txBody>
                    <a:bodyPr/>
                    <a:lstStyle/>
                    <a:p>
                      <a:r>
                        <a:rPr lang="en-CA" dirty="0"/>
                        <a:t>4</a:t>
                      </a:r>
                    </a:p>
                  </a:txBody>
                  <a:tcPr>
                    <a:noFill/>
                  </a:tcPr>
                </a:tc>
                <a:tc>
                  <a:txBody>
                    <a:bodyPr/>
                    <a:lstStyle/>
                    <a:p>
                      <a:endParaRPr lang="en-CA" dirty="0"/>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3019649604"/>
                  </a:ext>
                </a:extLst>
              </a:tr>
              <a:tr h="500239">
                <a:tc>
                  <a:txBody>
                    <a:bodyPr/>
                    <a:lstStyle/>
                    <a:p>
                      <a:r>
                        <a:rPr lang="en-CA" dirty="0"/>
                        <a:t>5</a:t>
                      </a:r>
                    </a:p>
                  </a:txBody>
                  <a:tcPr>
                    <a:noFill/>
                  </a:tcPr>
                </a:tc>
                <a:tc>
                  <a:txBody>
                    <a:bodyPr/>
                    <a:lstStyle/>
                    <a:p>
                      <a:endParaRPr lang="en-CA" dirty="0"/>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1318799993"/>
                  </a:ext>
                </a:extLst>
              </a:tr>
            </a:tbl>
          </a:graphicData>
        </a:graphic>
      </p:graphicFrame>
      <p:sp>
        <p:nvSpPr>
          <p:cNvPr id="10" name="TextBox 9">
            <a:extLst>
              <a:ext uri="{FF2B5EF4-FFF2-40B4-BE49-F238E27FC236}">
                <a16:creationId xmlns:a16="http://schemas.microsoft.com/office/drawing/2014/main" id="{FC14EC95-5FF1-461B-8966-E61833A3B041}"/>
              </a:ext>
            </a:extLst>
          </p:cNvPr>
          <p:cNvSpPr txBox="1"/>
          <p:nvPr/>
        </p:nvSpPr>
        <p:spPr>
          <a:xfrm>
            <a:off x="1454150" y="5179148"/>
            <a:ext cx="3708409" cy="369332"/>
          </a:xfrm>
          <a:prstGeom prst="rect">
            <a:avLst/>
          </a:prstGeom>
          <a:noFill/>
        </p:spPr>
        <p:txBody>
          <a:bodyPr wrap="square" rtlCol="0">
            <a:spAutoFit/>
          </a:bodyPr>
          <a:lstStyle/>
          <a:p>
            <a:r>
              <a:rPr lang="en-CA" dirty="0"/>
              <a:t>Step 1: Bootstrap sample</a:t>
            </a:r>
          </a:p>
        </p:txBody>
      </p:sp>
    </p:spTree>
    <p:extLst>
      <p:ext uri="{BB962C8B-B14F-4D97-AF65-F5344CB8AC3E}">
        <p14:creationId xmlns:p14="http://schemas.microsoft.com/office/powerpoint/2010/main" val="1195317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C3B7-97F7-4F38-90D3-8A242446FBF7}"/>
              </a:ext>
            </a:extLst>
          </p:cNvPr>
          <p:cNvSpPr>
            <a:spLocks noGrp="1"/>
          </p:cNvSpPr>
          <p:nvPr>
            <p:ph type="title"/>
          </p:nvPr>
        </p:nvSpPr>
        <p:spPr>
          <a:xfrm>
            <a:off x="838200" y="365125"/>
            <a:ext cx="10515600" cy="1325563"/>
          </a:xfrm>
        </p:spPr>
        <p:txBody>
          <a:bodyPr/>
          <a:lstStyle/>
          <a:p>
            <a:r>
              <a:rPr lang="en-CA" dirty="0"/>
              <a:t>Planting a Random Forest: </a:t>
            </a:r>
            <a:r>
              <a:rPr lang="en-CA" dirty="0" err="1"/>
              <a:t>n_estimator</a:t>
            </a:r>
            <a:r>
              <a:rPr lang="en-CA" dirty="0"/>
              <a:t> = 3</a:t>
            </a:r>
          </a:p>
        </p:txBody>
      </p:sp>
      <p:sp>
        <p:nvSpPr>
          <p:cNvPr id="12" name="Footer Placeholder 3">
            <a:extLst>
              <a:ext uri="{FF2B5EF4-FFF2-40B4-BE49-F238E27FC236}">
                <a16:creationId xmlns:a16="http://schemas.microsoft.com/office/drawing/2014/main" id="{AA216195-87C1-48DD-BB99-CD9CE3DD0D56}"/>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b="1" dirty="0">
                <a:solidFill>
                  <a:schemeClr val="accent6">
                    <a:lumMod val="75000"/>
                  </a:schemeClr>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A0974626-D8C0-42CD-B342-303E4BB1C101}"/>
              </a:ext>
            </a:extLst>
          </p:cNvPr>
          <p:cNvSpPr>
            <a:spLocks noGrp="1"/>
          </p:cNvSpPr>
          <p:nvPr>
            <p:ph type="sldNum" sz="quarter" idx="12"/>
          </p:nvPr>
        </p:nvSpPr>
        <p:spPr/>
        <p:txBody>
          <a:bodyPr/>
          <a:lstStyle/>
          <a:p>
            <a:fld id="{B3262E0A-215D-486A-A592-BFF960BA120B}" type="slidenum">
              <a:rPr lang="en-CA" smtClean="0"/>
              <a:t>6</a:t>
            </a:fld>
            <a:endParaRPr lang="en-CA"/>
          </a:p>
        </p:txBody>
      </p:sp>
      <p:graphicFrame>
        <p:nvGraphicFramePr>
          <p:cNvPr id="5" name="Table 4">
            <a:extLst>
              <a:ext uri="{FF2B5EF4-FFF2-40B4-BE49-F238E27FC236}">
                <a16:creationId xmlns:a16="http://schemas.microsoft.com/office/drawing/2014/main" id="{8E18E613-9653-41F2-96CA-103F9ACCF382}"/>
              </a:ext>
            </a:extLst>
          </p:cNvPr>
          <p:cNvGraphicFramePr>
            <a:graphicFrameLocks noGrp="1"/>
          </p:cNvGraphicFramePr>
          <p:nvPr/>
        </p:nvGraphicFramePr>
        <p:xfrm>
          <a:off x="1047750" y="1866556"/>
          <a:ext cx="3257559" cy="3001434"/>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tc>
                <a:tc>
                  <a:txBody>
                    <a:bodyPr/>
                    <a:lstStyle/>
                    <a:p>
                      <a:r>
                        <a:rPr lang="en-CA" dirty="0"/>
                        <a:t>F2</a:t>
                      </a:r>
                    </a:p>
                  </a:txBody>
                  <a:tcPr/>
                </a:tc>
                <a:tc>
                  <a:txBody>
                    <a:bodyPr/>
                    <a:lstStyle/>
                    <a:p>
                      <a:r>
                        <a:rPr lang="en-CA" dirty="0"/>
                        <a:t>F3</a:t>
                      </a:r>
                    </a:p>
                  </a:txBody>
                  <a:tcPr/>
                </a:tc>
                <a:extLst>
                  <a:ext uri="{0D108BD9-81ED-4DB2-BD59-A6C34878D82A}">
                    <a16:rowId xmlns:a16="http://schemas.microsoft.com/office/drawing/2014/main" val="3362122464"/>
                  </a:ext>
                </a:extLst>
              </a:tr>
              <a:tr h="500239">
                <a:tc>
                  <a:txBody>
                    <a:bodyPr/>
                    <a:lstStyle/>
                    <a:p>
                      <a:r>
                        <a:rPr lang="en-CA" dirty="0"/>
                        <a:t>1</a:t>
                      </a:r>
                    </a:p>
                  </a:txBody>
                  <a:tcPr>
                    <a:solidFill>
                      <a:srgbClr val="F3E6D9"/>
                    </a:solidFill>
                  </a:tcPr>
                </a:tc>
                <a:tc>
                  <a:txBody>
                    <a:bodyPr/>
                    <a:lstStyle/>
                    <a:p>
                      <a:endParaRPr lang="en-CA" dirty="0"/>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422370711"/>
                  </a:ext>
                </a:extLst>
              </a:tr>
              <a:tr h="500239">
                <a:tc>
                  <a:txBody>
                    <a:bodyPr/>
                    <a:lstStyle/>
                    <a:p>
                      <a:r>
                        <a:rPr lang="en-CA" dirty="0"/>
                        <a:t>2</a:t>
                      </a:r>
                    </a:p>
                  </a:txBody>
                  <a:tcPr>
                    <a:solidFill>
                      <a:srgbClr val="F3E6D9"/>
                    </a:solidFill>
                  </a:tcPr>
                </a:tc>
                <a:tc>
                  <a:txBody>
                    <a:bodyPr/>
                    <a:lstStyle/>
                    <a:p>
                      <a:endParaRPr lang="en-CA"/>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2360090756"/>
                  </a:ext>
                </a:extLst>
              </a:tr>
              <a:tr h="500239">
                <a:tc>
                  <a:txBody>
                    <a:bodyPr/>
                    <a:lstStyle/>
                    <a:p>
                      <a:r>
                        <a:rPr lang="en-CA" dirty="0"/>
                        <a:t>3</a:t>
                      </a:r>
                    </a:p>
                  </a:txBody>
                  <a:tcPr/>
                </a:tc>
                <a:tc>
                  <a:txBody>
                    <a:bodyPr/>
                    <a:lstStyle/>
                    <a:p>
                      <a:endParaRPr lang="en-CA" dirty="0"/>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887790854"/>
                  </a:ext>
                </a:extLst>
              </a:tr>
              <a:tr h="500239">
                <a:tc>
                  <a:txBody>
                    <a:bodyPr/>
                    <a:lstStyle/>
                    <a:p>
                      <a:r>
                        <a:rPr lang="en-CA" dirty="0"/>
                        <a:t>4</a:t>
                      </a:r>
                    </a:p>
                  </a:txBody>
                  <a:tcPr>
                    <a:solidFill>
                      <a:srgbClr val="F3E6D9"/>
                    </a:solidFill>
                  </a:tcPr>
                </a:tc>
                <a:tc>
                  <a:txBody>
                    <a:bodyPr/>
                    <a:lstStyle/>
                    <a:p>
                      <a:endParaRPr lang="en-CA" dirty="0"/>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3019649604"/>
                  </a:ext>
                </a:extLst>
              </a:tr>
              <a:tr h="500239">
                <a:tc>
                  <a:txBody>
                    <a:bodyPr/>
                    <a:lstStyle/>
                    <a:p>
                      <a:r>
                        <a:rPr lang="en-CA" dirty="0"/>
                        <a:t>5</a:t>
                      </a:r>
                    </a:p>
                  </a:txBody>
                  <a:tcPr/>
                </a:tc>
                <a:tc>
                  <a:txBody>
                    <a:bodyPr/>
                    <a:lstStyle/>
                    <a:p>
                      <a:endParaRPr lang="en-CA" dirty="0"/>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318799993"/>
                  </a:ext>
                </a:extLst>
              </a:tr>
            </a:tbl>
          </a:graphicData>
        </a:graphic>
      </p:graphicFrame>
      <p:graphicFrame>
        <p:nvGraphicFramePr>
          <p:cNvPr id="8" name="Table 7">
            <a:extLst>
              <a:ext uri="{FF2B5EF4-FFF2-40B4-BE49-F238E27FC236}">
                <a16:creationId xmlns:a16="http://schemas.microsoft.com/office/drawing/2014/main" id="{FE536378-FBC7-4645-A23E-773EDC25E1F0}"/>
              </a:ext>
            </a:extLst>
          </p:cNvPr>
          <p:cNvGraphicFramePr>
            <a:graphicFrameLocks noGrp="1"/>
          </p:cNvGraphicFramePr>
          <p:nvPr>
            <p:extLst>
              <p:ext uri="{D42A27DB-BD31-4B8C-83A1-F6EECF244321}">
                <p14:modId xmlns:p14="http://schemas.microsoft.com/office/powerpoint/2010/main" val="13546321"/>
              </p:ext>
            </p:extLst>
          </p:nvPr>
        </p:nvGraphicFramePr>
        <p:xfrm>
          <a:off x="4889509" y="2867034"/>
          <a:ext cx="3257559" cy="2000956"/>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noFill/>
                  </a:tcPr>
                </a:tc>
                <a:tc>
                  <a:txBody>
                    <a:bodyPr/>
                    <a:lstStyle/>
                    <a:p>
                      <a:r>
                        <a:rPr lang="en-CA" dirty="0"/>
                        <a:t>F2</a:t>
                      </a:r>
                    </a:p>
                  </a:txBody>
                  <a:tcPr/>
                </a:tc>
                <a:tc>
                  <a:txBody>
                    <a:bodyPr/>
                    <a:lstStyle/>
                    <a:p>
                      <a:r>
                        <a:rPr lang="en-CA" dirty="0"/>
                        <a:t>F3</a:t>
                      </a:r>
                    </a:p>
                  </a:txBody>
                  <a:tcPr>
                    <a:noFill/>
                  </a:tcPr>
                </a:tc>
                <a:extLst>
                  <a:ext uri="{0D108BD9-81ED-4DB2-BD59-A6C34878D82A}">
                    <a16:rowId xmlns:a16="http://schemas.microsoft.com/office/drawing/2014/main" val="3362122464"/>
                  </a:ext>
                </a:extLst>
              </a:tr>
              <a:tr h="500239">
                <a:tc>
                  <a:txBody>
                    <a:bodyPr/>
                    <a:lstStyle/>
                    <a:p>
                      <a:r>
                        <a:rPr lang="en-CA" dirty="0"/>
                        <a:t>1</a:t>
                      </a:r>
                    </a:p>
                  </a:txBody>
                  <a:tcPr>
                    <a:solidFill>
                      <a:srgbClr val="F3E6D9"/>
                    </a:solidFill>
                  </a:tcPr>
                </a:tc>
                <a:tc>
                  <a:txBody>
                    <a:bodyPr/>
                    <a:lstStyle/>
                    <a:p>
                      <a:endParaRPr lang="en-CA" dirty="0"/>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422370711"/>
                  </a:ext>
                </a:extLst>
              </a:tr>
              <a:tr h="500239">
                <a:tc>
                  <a:txBody>
                    <a:bodyPr/>
                    <a:lstStyle/>
                    <a:p>
                      <a:r>
                        <a:rPr lang="en-CA" dirty="0"/>
                        <a:t>2</a:t>
                      </a:r>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2360090756"/>
                  </a:ext>
                </a:extLst>
              </a:tr>
              <a:tr h="500239">
                <a:tc>
                  <a:txBody>
                    <a:bodyPr/>
                    <a:lstStyle/>
                    <a:p>
                      <a:r>
                        <a:rPr lang="en-CA" dirty="0"/>
                        <a:t>4</a:t>
                      </a:r>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3019649604"/>
                  </a:ext>
                </a:extLst>
              </a:tr>
            </a:tbl>
          </a:graphicData>
        </a:graphic>
      </p:graphicFrame>
      <p:cxnSp>
        <p:nvCxnSpPr>
          <p:cNvPr id="7" name="Straight Arrow Connector 6">
            <a:extLst>
              <a:ext uri="{FF2B5EF4-FFF2-40B4-BE49-F238E27FC236}">
                <a16:creationId xmlns:a16="http://schemas.microsoft.com/office/drawing/2014/main" id="{C107D75B-C18A-46BE-9CDA-74428EFFE3D9}"/>
              </a:ext>
            </a:extLst>
          </p:cNvPr>
          <p:cNvCxnSpPr/>
          <p:nvPr/>
        </p:nvCxnSpPr>
        <p:spPr>
          <a:xfrm>
            <a:off x="558800" y="25629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466691-42E6-47B6-A9C7-59BC55B0A2E0}"/>
              </a:ext>
            </a:extLst>
          </p:cNvPr>
          <p:cNvCxnSpPr/>
          <p:nvPr/>
        </p:nvCxnSpPr>
        <p:spPr>
          <a:xfrm>
            <a:off x="558800" y="30963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FABEB9-349D-488B-9E4C-4E7337C75788}"/>
              </a:ext>
            </a:extLst>
          </p:cNvPr>
          <p:cNvCxnSpPr/>
          <p:nvPr/>
        </p:nvCxnSpPr>
        <p:spPr>
          <a:xfrm>
            <a:off x="558800" y="41123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14EC95-5FF1-461B-8966-E61833A3B041}"/>
              </a:ext>
            </a:extLst>
          </p:cNvPr>
          <p:cNvSpPr txBox="1"/>
          <p:nvPr/>
        </p:nvSpPr>
        <p:spPr>
          <a:xfrm>
            <a:off x="1454150" y="5179148"/>
            <a:ext cx="3708409" cy="369332"/>
          </a:xfrm>
          <a:prstGeom prst="rect">
            <a:avLst/>
          </a:prstGeom>
          <a:noFill/>
        </p:spPr>
        <p:txBody>
          <a:bodyPr wrap="square" rtlCol="0">
            <a:spAutoFit/>
          </a:bodyPr>
          <a:lstStyle/>
          <a:p>
            <a:r>
              <a:rPr lang="en-CA" dirty="0"/>
              <a:t>Step 1: Bootstrap sample</a:t>
            </a:r>
          </a:p>
        </p:txBody>
      </p:sp>
      <p:sp>
        <p:nvSpPr>
          <p:cNvPr id="18" name="TextBox 17">
            <a:extLst>
              <a:ext uri="{FF2B5EF4-FFF2-40B4-BE49-F238E27FC236}">
                <a16:creationId xmlns:a16="http://schemas.microsoft.com/office/drawing/2014/main" id="{D6C0790D-95FA-4538-B214-C897BFE198D1}"/>
              </a:ext>
            </a:extLst>
          </p:cNvPr>
          <p:cNvSpPr txBox="1"/>
          <p:nvPr/>
        </p:nvSpPr>
        <p:spPr>
          <a:xfrm>
            <a:off x="5276850" y="5179150"/>
            <a:ext cx="3613159" cy="369332"/>
          </a:xfrm>
          <a:prstGeom prst="rect">
            <a:avLst/>
          </a:prstGeom>
          <a:noFill/>
        </p:spPr>
        <p:txBody>
          <a:bodyPr wrap="square" rtlCol="0">
            <a:spAutoFit/>
          </a:bodyPr>
          <a:lstStyle/>
          <a:p>
            <a:r>
              <a:rPr lang="en-CA" dirty="0"/>
              <a:t>Step 2: Select m features</a:t>
            </a:r>
          </a:p>
        </p:txBody>
      </p:sp>
      <p:sp>
        <p:nvSpPr>
          <p:cNvPr id="23" name="TextBox 22">
            <a:extLst>
              <a:ext uri="{FF2B5EF4-FFF2-40B4-BE49-F238E27FC236}">
                <a16:creationId xmlns:a16="http://schemas.microsoft.com/office/drawing/2014/main" id="{762DDA2D-FEDB-446D-969E-39A361A84E39}"/>
              </a:ext>
            </a:extLst>
          </p:cNvPr>
          <p:cNvSpPr txBox="1"/>
          <p:nvPr/>
        </p:nvSpPr>
        <p:spPr>
          <a:xfrm>
            <a:off x="4597400" y="5833128"/>
            <a:ext cx="4641850" cy="523220"/>
          </a:xfrm>
          <a:prstGeom prst="rect">
            <a:avLst/>
          </a:prstGeom>
          <a:noFill/>
        </p:spPr>
        <p:txBody>
          <a:bodyPr wrap="square" rtlCol="0">
            <a:spAutoFit/>
          </a:bodyPr>
          <a:lstStyle/>
          <a:p>
            <a:r>
              <a:rPr lang="en-CA" sz="2800" dirty="0"/>
              <a:t>Setting Up Estimator #1</a:t>
            </a:r>
          </a:p>
        </p:txBody>
      </p:sp>
    </p:spTree>
    <p:extLst>
      <p:ext uri="{BB962C8B-B14F-4D97-AF65-F5344CB8AC3E}">
        <p14:creationId xmlns:p14="http://schemas.microsoft.com/office/powerpoint/2010/main" val="31427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C3B7-97F7-4F38-90D3-8A242446FBF7}"/>
              </a:ext>
            </a:extLst>
          </p:cNvPr>
          <p:cNvSpPr>
            <a:spLocks noGrp="1"/>
          </p:cNvSpPr>
          <p:nvPr>
            <p:ph type="title"/>
          </p:nvPr>
        </p:nvSpPr>
        <p:spPr/>
        <p:txBody>
          <a:bodyPr/>
          <a:lstStyle/>
          <a:p>
            <a:r>
              <a:rPr lang="en-CA" dirty="0"/>
              <a:t>Planting a Random Forest: </a:t>
            </a:r>
            <a:r>
              <a:rPr lang="en-CA" dirty="0" err="1"/>
              <a:t>n_estimator</a:t>
            </a:r>
            <a:r>
              <a:rPr lang="en-CA" dirty="0"/>
              <a:t> = 3</a:t>
            </a:r>
          </a:p>
        </p:txBody>
      </p:sp>
      <p:sp>
        <p:nvSpPr>
          <p:cNvPr id="12" name="Footer Placeholder 3">
            <a:extLst>
              <a:ext uri="{FF2B5EF4-FFF2-40B4-BE49-F238E27FC236}">
                <a16:creationId xmlns:a16="http://schemas.microsoft.com/office/drawing/2014/main" id="{AA216195-87C1-48DD-BB99-CD9CE3DD0D56}"/>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b="1" dirty="0">
                <a:solidFill>
                  <a:schemeClr val="accent6">
                    <a:lumMod val="75000"/>
                  </a:schemeClr>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A0974626-D8C0-42CD-B342-303E4BB1C101}"/>
              </a:ext>
            </a:extLst>
          </p:cNvPr>
          <p:cNvSpPr>
            <a:spLocks noGrp="1"/>
          </p:cNvSpPr>
          <p:nvPr>
            <p:ph type="sldNum" sz="quarter" idx="12"/>
          </p:nvPr>
        </p:nvSpPr>
        <p:spPr/>
        <p:txBody>
          <a:bodyPr/>
          <a:lstStyle/>
          <a:p>
            <a:fld id="{B3262E0A-215D-486A-A592-BFF960BA120B}" type="slidenum">
              <a:rPr lang="en-CA" smtClean="0"/>
              <a:t>7</a:t>
            </a:fld>
            <a:endParaRPr lang="en-CA"/>
          </a:p>
        </p:txBody>
      </p:sp>
      <p:graphicFrame>
        <p:nvGraphicFramePr>
          <p:cNvPr id="5" name="Table 4">
            <a:extLst>
              <a:ext uri="{FF2B5EF4-FFF2-40B4-BE49-F238E27FC236}">
                <a16:creationId xmlns:a16="http://schemas.microsoft.com/office/drawing/2014/main" id="{8E18E613-9653-41F2-96CA-103F9ACCF382}"/>
              </a:ext>
            </a:extLst>
          </p:cNvPr>
          <p:cNvGraphicFramePr>
            <a:graphicFrameLocks noGrp="1"/>
          </p:cNvGraphicFramePr>
          <p:nvPr/>
        </p:nvGraphicFramePr>
        <p:xfrm>
          <a:off x="1047750" y="1866556"/>
          <a:ext cx="3257559" cy="3001434"/>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tc>
                <a:tc>
                  <a:txBody>
                    <a:bodyPr/>
                    <a:lstStyle/>
                    <a:p>
                      <a:r>
                        <a:rPr lang="en-CA" dirty="0"/>
                        <a:t>F2</a:t>
                      </a:r>
                    </a:p>
                  </a:txBody>
                  <a:tcPr/>
                </a:tc>
                <a:tc>
                  <a:txBody>
                    <a:bodyPr/>
                    <a:lstStyle/>
                    <a:p>
                      <a:r>
                        <a:rPr lang="en-CA" dirty="0"/>
                        <a:t>F3</a:t>
                      </a:r>
                    </a:p>
                  </a:txBody>
                  <a:tcPr/>
                </a:tc>
                <a:extLst>
                  <a:ext uri="{0D108BD9-81ED-4DB2-BD59-A6C34878D82A}">
                    <a16:rowId xmlns:a16="http://schemas.microsoft.com/office/drawing/2014/main" val="3362122464"/>
                  </a:ext>
                </a:extLst>
              </a:tr>
              <a:tr h="500239">
                <a:tc>
                  <a:txBody>
                    <a:bodyPr/>
                    <a:lstStyle/>
                    <a:p>
                      <a:r>
                        <a:rPr lang="en-CA" dirty="0"/>
                        <a:t>1</a:t>
                      </a:r>
                    </a:p>
                  </a:txBody>
                  <a:tcPr>
                    <a:solidFill>
                      <a:srgbClr val="F3E6D9"/>
                    </a:solidFill>
                  </a:tcPr>
                </a:tc>
                <a:tc>
                  <a:txBody>
                    <a:bodyPr/>
                    <a:lstStyle/>
                    <a:p>
                      <a:endParaRPr lang="en-CA" dirty="0"/>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422370711"/>
                  </a:ext>
                </a:extLst>
              </a:tr>
              <a:tr h="500239">
                <a:tc>
                  <a:txBody>
                    <a:bodyPr/>
                    <a:lstStyle/>
                    <a:p>
                      <a:r>
                        <a:rPr lang="en-CA" dirty="0"/>
                        <a:t>2</a:t>
                      </a:r>
                    </a:p>
                  </a:txBody>
                  <a:tcPr>
                    <a:solidFill>
                      <a:srgbClr val="F3E6D9"/>
                    </a:solidFill>
                  </a:tcPr>
                </a:tc>
                <a:tc>
                  <a:txBody>
                    <a:bodyPr/>
                    <a:lstStyle/>
                    <a:p>
                      <a:endParaRPr lang="en-CA"/>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2360090756"/>
                  </a:ext>
                </a:extLst>
              </a:tr>
              <a:tr h="500239">
                <a:tc>
                  <a:txBody>
                    <a:bodyPr/>
                    <a:lstStyle/>
                    <a:p>
                      <a:r>
                        <a:rPr lang="en-CA" dirty="0"/>
                        <a:t>3</a:t>
                      </a:r>
                    </a:p>
                  </a:txBody>
                  <a:tcPr/>
                </a:tc>
                <a:tc>
                  <a:txBody>
                    <a:bodyPr/>
                    <a:lstStyle/>
                    <a:p>
                      <a:endParaRPr lang="en-CA" dirty="0"/>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887790854"/>
                  </a:ext>
                </a:extLst>
              </a:tr>
              <a:tr h="500239">
                <a:tc>
                  <a:txBody>
                    <a:bodyPr/>
                    <a:lstStyle/>
                    <a:p>
                      <a:r>
                        <a:rPr lang="en-CA" dirty="0"/>
                        <a:t>4</a:t>
                      </a:r>
                    </a:p>
                  </a:txBody>
                  <a:tcPr>
                    <a:solidFill>
                      <a:srgbClr val="F3E6D9"/>
                    </a:solidFill>
                  </a:tcPr>
                </a:tc>
                <a:tc>
                  <a:txBody>
                    <a:bodyPr/>
                    <a:lstStyle/>
                    <a:p>
                      <a:endParaRPr lang="en-CA" dirty="0"/>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3019649604"/>
                  </a:ext>
                </a:extLst>
              </a:tr>
              <a:tr h="500239">
                <a:tc>
                  <a:txBody>
                    <a:bodyPr/>
                    <a:lstStyle/>
                    <a:p>
                      <a:r>
                        <a:rPr lang="en-CA" dirty="0"/>
                        <a:t>5</a:t>
                      </a:r>
                    </a:p>
                  </a:txBody>
                  <a:tcPr/>
                </a:tc>
                <a:tc>
                  <a:txBody>
                    <a:bodyPr/>
                    <a:lstStyle/>
                    <a:p>
                      <a:endParaRPr lang="en-CA" dirty="0"/>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318799993"/>
                  </a:ext>
                </a:extLst>
              </a:tr>
            </a:tbl>
          </a:graphicData>
        </a:graphic>
      </p:graphicFrame>
      <p:graphicFrame>
        <p:nvGraphicFramePr>
          <p:cNvPr id="8" name="Table 7">
            <a:extLst>
              <a:ext uri="{FF2B5EF4-FFF2-40B4-BE49-F238E27FC236}">
                <a16:creationId xmlns:a16="http://schemas.microsoft.com/office/drawing/2014/main" id="{FE536378-FBC7-4645-A23E-773EDC25E1F0}"/>
              </a:ext>
            </a:extLst>
          </p:cNvPr>
          <p:cNvGraphicFramePr>
            <a:graphicFrameLocks noGrp="1"/>
          </p:cNvGraphicFramePr>
          <p:nvPr/>
        </p:nvGraphicFramePr>
        <p:xfrm>
          <a:off x="4889509" y="2867034"/>
          <a:ext cx="3257559" cy="2000956"/>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solidFill>
                      <a:srgbClr val="E1C2A3"/>
                    </a:solidFill>
                  </a:tcPr>
                </a:tc>
                <a:tc>
                  <a:txBody>
                    <a:bodyPr/>
                    <a:lstStyle/>
                    <a:p>
                      <a:r>
                        <a:rPr lang="en-CA" dirty="0"/>
                        <a:t>F2</a:t>
                      </a:r>
                    </a:p>
                  </a:txBody>
                  <a:tcPr/>
                </a:tc>
                <a:tc>
                  <a:txBody>
                    <a:bodyPr/>
                    <a:lstStyle/>
                    <a:p>
                      <a:r>
                        <a:rPr lang="en-CA" dirty="0"/>
                        <a:t>F3</a:t>
                      </a:r>
                    </a:p>
                  </a:txBody>
                  <a:tcPr>
                    <a:solidFill>
                      <a:srgbClr val="E1C2A3"/>
                    </a:solidFill>
                  </a:tcPr>
                </a:tc>
                <a:extLst>
                  <a:ext uri="{0D108BD9-81ED-4DB2-BD59-A6C34878D82A}">
                    <a16:rowId xmlns:a16="http://schemas.microsoft.com/office/drawing/2014/main" val="3362122464"/>
                  </a:ext>
                </a:extLst>
              </a:tr>
              <a:tr h="500239">
                <a:tc>
                  <a:txBody>
                    <a:bodyPr/>
                    <a:lstStyle/>
                    <a:p>
                      <a:r>
                        <a:rPr lang="en-CA" dirty="0"/>
                        <a:t>1</a:t>
                      </a:r>
                    </a:p>
                  </a:txBody>
                  <a:tcPr>
                    <a:solidFill>
                      <a:srgbClr val="F3E6D9"/>
                    </a:solidFill>
                  </a:tcPr>
                </a:tc>
                <a:tc>
                  <a:txBody>
                    <a:bodyPr/>
                    <a:lstStyle/>
                    <a:p>
                      <a:endParaRPr lang="en-CA" dirty="0"/>
                    </a:p>
                  </a:txBody>
                  <a:tcPr>
                    <a:solidFill>
                      <a:srgbClr val="E1C2A3"/>
                    </a:solidFill>
                  </a:tcPr>
                </a:tc>
                <a:tc>
                  <a:txBody>
                    <a:bodyPr/>
                    <a:lstStyle/>
                    <a:p>
                      <a:endParaRPr lang="en-CA"/>
                    </a:p>
                  </a:txBody>
                  <a:tcPr>
                    <a:solidFill>
                      <a:srgbClr val="F3E6D9"/>
                    </a:solidFill>
                  </a:tcPr>
                </a:tc>
                <a:tc>
                  <a:txBody>
                    <a:bodyPr/>
                    <a:lstStyle/>
                    <a:p>
                      <a:endParaRPr lang="en-CA" dirty="0"/>
                    </a:p>
                  </a:txBody>
                  <a:tcPr>
                    <a:solidFill>
                      <a:srgbClr val="E1C2A3"/>
                    </a:solidFill>
                  </a:tcPr>
                </a:tc>
                <a:extLst>
                  <a:ext uri="{0D108BD9-81ED-4DB2-BD59-A6C34878D82A}">
                    <a16:rowId xmlns:a16="http://schemas.microsoft.com/office/drawing/2014/main" val="422370711"/>
                  </a:ext>
                </a:extLst>
              </a:tr>
              <a:tr h="500239">
                <a:tc>
                  <a:txBody>
                    <a:bodyPr/>
                    <a:lstStyle/>
                    <a:p>
                      <a:r>
                        <a:rPr lang="en-CA" dirty="0"/>
                        <a:t>2</a:t>
                      </a:r>
                    </a:p>
                  </a:txBody>
                  <a:tcPr>
                    <a:solidFill>
                      <a:srgbClr val="F3E6D9"/>
                    </a:solidFill>
                  </a:tcPr>
                </a:tc>
                <a:tc>
                  <a:txBody>
                    <a:bodyPr/>
                    <a:lstStyle/>
                    <a:p>
                      <a:endParaRPr lang="en-CA"/>
                    </a:p>
                  </a:txBody>
                  <a:tcPr>
                    <a:solidFill>
                      <a:srgbClr val="E1C2A3"/>
                    </a:solidFill>
                  </a:tcPr>
                </a:tc>
                <a:tc>
                  <a:txBody>
                    <a:bodyPr/>
                    <a:lstStyle/>
                    <a:p>
                      <a:endParaRPr lang="en-CA"/>
                    </a:p>
                  </a:txBody>
                  <a:tcPr>
                    <a:solidFill>
                      <a:srgbClr val="F3E6D9"/>
                    </a:solidFill>
                  </a:tcPr>
                </a:tc>
                <a:tc>
                  <a:txBody>
                    <a:bodyPr/>
                    <a:lstStyle/>
                    <a:p>
                      <a:endParaRPr lang="en-CA" dirty="0"/>
                    </a:p>
                  </a:txBody>
                  <a:tcPr>
                    <a:solidFill>
                      <a:srgbClr val="E1C2A3"/>
                    </a:solidFill>
                  </a:tcPr>
                </a:tc>
                <a:extLst>
                  <a:ext uri="{0D108BD9-81ED-4DB2-BD59-A6C34878D82A}">
                    <a16:rowId xmlns:a16="http://schemas.microsoft.com/office/drawing/2014/main" val="2360090756"/>
                  </a:ext>
                </a:extLst>
              </a:tr>
              <a:tr h="500239">
                <a:tc>
                  <a:txBody>
                    <a:bodyPr/>
                    <a:lstStyle/>
                    <a:p>
                      <a:r>
                        <a:rPr lang="en-CA" dirty="0"/>
                        <a:t>4</a:t>
                      </a:r>
                    </a:p>
                  </a:txBody>
                  <a:tcPr>
                    <a:solidFill>
                      <a:srgbClr val="F3E6D9"/>
                    </a:solidFill>
                  </a:tcPr>
                </a:tc>
                <a:tc>
                  <a:txBody>
                    <a:bodyPr/>
                    <a:lstStyle/>
                    <a:p>
                      <a:endParaRPr lang="en-CA" dirty="0"/>
                    </a:p>
                  </a:txBody>
                  <a:tcPr>
                    <a:solidFill>
                      <a:srgbClr val="E1C2A3"/>
                    </a:solidFill>
                  </a:tcPr>
                </a:tc>
                <a:tc>
                  <a:txBody>
                    <a:bodyPr/>
                    <a:lstStyle/>
                    <a:p>
                      <a:endParaRPr lang="en-CA"/>
                    </a:p>
                  </a:txBody>
                  <a:tcPr>
                    <a:solidFill>
                      <a:srgbClr val="F3E6D9"/>
                    </a:solidFill>
                  </a:tcPr>
                </a:tc>
                <a:tc>
                  <a:txBody>
                    <a:bodyPr/>
                    <a:lstStyle/>
                    <a:p>
                      <a:endParaRPr lang="en-CA" dirty="0"/>
                    </a:p>
                  </a:txBody>
                  <a:tcPr>
                    <a:solidFill>
                      <a:srgbClr val="E1C2A3"/>
                    </a:solidFill>
                  </a:tcPr>
                </a:tc>
                <a:extLst>
                  <a:ext uri="{0D108BD9-81ED-4DB2-BD59-A6C34878D82A}">
                    <a16:rowId xmlns:a16="http://schemas.microsoft.com/office/drawing/2014/main" val="3019649604"/>
                  </a:ext>
                </a:extLst>
              </a:tr>
            </a:tbl>
          </a:graphicData>
        </a:graphic>
      </p:graphicFrame>
      <p:cxnSp>
        <p:nvCxnSpPr>
          <p:cNvPr id="7" name="Straight Arrow Connector 6">
            <a:extLst>
              <a:ext uri="{FF2B5EF4-FFF2-40B4-BE49-F238E27FC236}">
                <a16:creationId xmlns:a16="http://schemas.microsoft.com/office/drawing/2014/main" id="{C107D75B-C18A-46BE-9CDA-74428EFFE3D9}"/>
              </a:ext>
            </a:extLst>
          </p:cNvPr>
          <p:cNvCxnSpPr/>
          <p:nvPr/>
        </p:nvCxnSpPr>
        <p:spPr>
          <a:xfrm>
            <a:off x="558800" y="25629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466691-42E6-47B6-A9C7-59BC55B0A2E0}"/>
              </a:ext>
            </a:extLst>
          </p:cNvPr>
          <p:cNvCxnSpPr/>
          <p:nvPr/>
        </p:nvCxnSpPr>
        <p:spPr>
          <a:xfrm>
            <a:off x="558800" y="30963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FABEB9-349D-488B-9E4C-4E7337C75788}"/>
              </a:ext>
            </a:extLst>
          </p:cNvPr>
          <p:cNvCxnSpPr/>
          <p:nvPr/>
        </p:nvCxnSpPr>
        <p:spPr>
          <a:xfrm>
            <a:off x="558800" y="41123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CC18B2-C791-49A7-903F-F6A95E00C8CD}"/>
              </a:ext>
            </a:extLst>
          </p:cNvPr>
          <p:cNvCxnSpPr>
            <a:cxnSpLocks/>
          </p:cNvCxnSpPr>
          <p:nvPr/>
        </p:nvCxnSpPr>
        <p:spPr>
          <a:xfrm>
            <a:off x="6334138" y="2376409"/>
            <a:ext cx="0" cy="373062"/>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2EF77C-FA13-4515-B8C3-26784780EA73}"/>
              </a:ext>
            </a:extLst>
          </p:cNvPr>
          <p:cNvCxnSpPr>
            <a:cxnSpLocks/>
          </p:cNvCxnSpPr>
          <p:nvPr/>
        </p:nvCxnSpPr>
        <p:spPr>
          <a:xfrm>
            <a:off x="7813688" y="2376409"/>
            <a:ext cx="0" cy="373062"/>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53E4942E-E8E6-4507-8F4A-E9D9D9D969AF}"/>
              </a:ext>
            </a:extLst>
          </p:cNvPr>
          <p:cNvGraphicFramePr>
            <a:graphicFrameLocks noGrp="1"/>
          </p:cNvGraphicFramePr>
          <p:nvPr/>
        </p:nvGraphicFramePr>
        <p:xfrm>
          <a:off x="8667759" y="2847984"/>
          <a:ext cx="2540009" cy="2000956"/>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solidFill>
                      <a:srgbClr val="E1C2A3"/>
                    </a:solidFill>
                  </a:tcPr>
                </a:tc>
                <a:tc>
                  <a:txBody>
                    <a:bodyPr/>
                    <a:lstStyle/>
                    <a:p>
                      <a:r>
                        <a:rPr lang="en-CA" dirty="0"/>
                        <a:t>F3</a:t>
                      </a:r>
                    </a:p>
                  </a:txBody>
                  <a:tcPr>
                    <a:solidFill>
                      <a:srgbClr val="E1C2A3"/>
                    </a:solidFill>
                  </a:tcPr>
                </a:tc>
                <a:extLst>
                  <a:ext uri="{0D108BD9-81ED-4DB2-BD59-A6C34878D82A}">
                    <a16:rowId xmlns:a16="http://schemas.microsoft.com/office/drawing/2014/main" val="3362122464"/>
                  </a:ext>
                </a:extLst>
              </a:tr>
              <a:tr h="500239">
                <a:tc>
                  <a:txBody>
                    <a:bodyPr/>
                    <a:lstStyle/>
                    <a:p>
                      <a:r>
                        <a:rPr lang="en-CA" dirty="0"/>
                        <a:t>1</a:t>
                      </a:r>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422370711"/>
                  </a:ext>
                </a:extLst>
              </a:tr>
              <a:tr h="500239">
                <a:tc>
                  <a:txBody>
                    <a:bodyPr/>
                    <a:lstStyle/>
                    <a:p>
                      <a:r>
                        <a:rPr lang="en-CA" dirty="0"/>
                        <a:t>2</a:t>
                      </a:r>
                    </a:p>
                  </a:txBody>
                  <a:tcPr>
                    <a:solidFill>
                      <a:srgbClr val="F3E6D9"/>
                    </a:solidFill>
                  </a:tcPr>
                </a:tc>
                <a:tc>
                  <a:txBody>
                    <a:bodyPr/>
                    <a:lstStyle/>
                    <a:p>
                      <a:endParaRPr lang="en-CA"/>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2360090756"/>
                  </a:ext>
                </a:extLst>
              </a:tr>
              <a:tr h="500239">
                <a:tc>
                  <a:txBody>
                    <a:bodyPr/>
                    <a:lstStyle/>
                    <a:p>
                      <a:r>
                        <a:rPr lang="en-CA" dirty="0"/>
                        <a:t>4</a:t>
                      </a:r>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3019649604"/>
                  </a:ext>
                </a:extLst>
              </a:tr>
            </a:tbl>
          </a:graphicData>
        </a:graphic>
      </p:graphicFrame>
      <p:sp>
        <p:nvSpPr>
          <p:cNvPr id="10" name="TextBox 9">
            <a:extLst>
              <a:ext uri="{FF2B5EF4-FFF2-40B4-BE49-F238E27FC236}">
                <a16:creationId xmlns:a16="http://schemas.microsoft.com/office/drawing/2014/main" id="{FC14EC95-5FF1-461B-8966-E61833A3B041}"/>
              </a:ext>
            </a:extLst>
          </p:cNvPr>
          <p:cNvSpPr txBox="1"/>
          <p:nvPr/>
        </p:nvSpPr>
        <p:spPr>
          <a:xfrm>
            <a:off x="1454150" y="5179148"/>
            <a:ext cx="3708409" cy="369332"/>
          </a:xfrm>
          <a:prstGeom prst="rect">
            <a:avLst/>
          </a:prstGeom>
          <a:noFill/>
        </p:spPr>
        <p:txBody>
          <a:bodyPr wrap="square" rtlCol="0">
            <a:spAutoFit/>
          </a:bodyPr>
          <a:lstStyle/>
          <a:p>
            <a:r>
              <a:rPr lang="en-CA" dirty="0"/>
              <a:t>Step 1: Bootstrap sample</a:t>
            </a:r>
          </a:p>
        </p:txBody>
      </p:sp>
      <p:sp>
        <p:nvSpPr>
          <p:cNvPr id="18" name="TextBox 17">
            <a:extLst>
              <a:ext uri="{FF2B5EF4-FFF2-40B4-BE49-F238E27FC236}">
                <a16:creationId xmlns:a16="http://schemas.microsoft.com/office/drawing/2014/main" id="{D6C0790D-95FA-4538-B214-C897BFE198D1}"/>
              </a:ext>
            </a:extLst>
          </p:cNvPr>
          <p:cNvSpPr txBox="1"/>
          <p:nvPr/>
        </p:nvSpPr>
        <p:spPr>
          <a:xfrm>
            <a:off x="5276850" y="5179150"/>
            <a:ext cx="3613159" cy="369332"/>
          </a:xfrm>
          <a:prstGeom prst="rect">
            <a:avLst/>
          </a:prstGeom>
          <a:noFill/>
        </p:spPr>
        <p:txBody>
          <a:bodyPr wrap="square" rtlCol="0">
            <a:spAutoFit/>
          </a:bodyPr>
          <a:lstStyle/>
          <a:p>
            <a:r>
              <a:rPr lang="en-CA" dirty="0"/>
              <a:t>Step 2: Select m features</a:t>
            </a:r>
          </a:p>
        </p:txBody>
      </p:sp>
      <p:sp>
        <p:nvSpPr>
          <p:cNvPr id="19" name="TextBox 18">
            <a:extLst>
              <a:ext uri="{FF2B5EF4-FFF2-40B4-BE49-F238E27FC236}">
                <a16:creationId xmlns:a16="http://schemas.microsoft.com/office/drawing/2014/main" id="{68135A9E-B57B-4346-A619-CAFC954F7633}"/>
              </a:ext>
            </a:extLst>
          </p:cNvPr>
          <p:cNvSpPr txBox="1"/>
          <p:nvPr/>
        </p:nvSpPr>
        <p:spPr>
          <a:xfrm>
            <a:off x="8439161" y="5179148"/>
            <a:ext cx="3613158" cy="369332"/>
          </a:xfrm>
          <a:prstGeom prst="rect">
            <a:avLst/>
          </a:prstGeom>
          <a:noFill/>
        </p:spPr>
        <p:txBody>
          <a:bodyPr wrap="square" rtlCol="0">
            <a:spAutoFit/>
          </a:bodyPr>
          <a:lstStyle/>
          <a:p>
            <a:r>
              <a:rPr lang="en-CA" dirty="0"/>
              <a:t>Step 3: Pass as input to tree# 1</a:t>
            </a:r>
          </a:p>
        </p:txBody>
      </p:sp>
      <p:sp>
        <p:nvSpPr>
          <p:cNvPr id="23" name="TextBox 22">
            <a:extLst>
              <a:ext uri="{FF2B5EF4-FFF2-40B4-BE49-F238E27FC236}">
                <a16:creationId xmlns:a16="http://schemas.microsoft.com/office/drawing/2014/main" id="{762DDA2D-FEDB-446D-969E-39A361A84E39}"/>
              </a:ext>
            </a:extLst>
          </p:cNvPr>
          <p:cNvSpPr txBox="1"/>
          <p:nvPr/>
        </p:nvSpPr>
        <p:spPr>
          <a:xfrm>
            <a:off x="4597400" y="5833128"/>
            <a:ext cx="4641850" cy="523220"/>
          </a:xfrm>
          <a:prstGeom prst="rect">
            <a:avLst/>
          </a:prstGeom>
          <a:noFill/>
        </p:spPr>
        <p:txBody>
          <a:bodyPr wrap="square" rtlCol="0">
            <a:spAutoFit/>
          </a:bodyPr>
          <a:lstStyle/>
          <a:p>
            <a:r>
              <a:rPr lang="en-CA" sz="2800" dirty="0"/>
              <a:t>Setting Up Estimator #1</a:t>
            </a:r>
          </a:p>
        </p:txBody>
      </p:sp>
    </p:spTree>
    <p:extLst>
      <p:ext uri="{BB962C8B-B14F-4D97-AF65-F5344CB8AC3E}">
        <p14:creationId xmlns:p14="http://schemas.microsoft.com/office/powerpoint/2010/main" val="27734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1083CA2-E914-46E4-9EE0-C476AF49AD92}"/>
              </a:ext>
            </a:extLst>
          </p:cNvPr>
          <p:cNvSpPr txBox="1"/>
          <p:nvPr/>
        </p:nvSpPr>
        <p:spPr>
          <a:xfrm>
            <a:off x="8445511" y="5179148"/>
            <a:ext cx="3613158" cy="369332"/>
          </a:xfrm>
          <a:prstGeom prst="rect">
            <a:avLst/>
          </a:prstGeom>
          <a:noFill/>
        </p:spPr>
        <p:txBody>
          <a:bodyPr wrap="square" rtlCol="0">
            <a:spAutoFit/>
          </a:bodyPr>
          <a:lstStyle/>
          <a:p>
            <a:r>
              <a:rPr lang="en-CA" dirty="0"/>
              <a:t>Step 3: Pass as input to tree# 2</a:t>
            </a:r>
          </a:p>
        </p:txBody>
      </p:sp>
      <p:sp>
        <p:nvSpPr>
          <p:cNvPr id="2" name="Title 1">
            <a:extLst>
              <a:ext uri="{FF2B5EF4-FFF2-40B4-BE49-F238E27FC236}">
                <a16:creationId xmlns:a16="http://schemas.microsoft.com/office/drawing/2014/main" id="{BE28C3B7-97F7-4F38-90D3-8A242446FBF7}"/>
              </a:ext>
            </a:extLst>
          </p:cNvPr>
          <p:cNvSpPr>
            <a:spLocks noGrp="1"/>
          </p:cNvSpPr>
          <p:nvPr>
            <p:ph type="title"/>
          </p:nvPr>
        </p:nvSpPr>
        <p:spPr/>
        <p:txBody>
          <a:bodyPr/>
          <a:lstStyle/>
          <a:p>
            <a:r>
              <a:rPr lang="en-CA" dirty="0"/>
              <a:t>Planting a Random Forest</a:t>
            </a:r>
          </a:p>
        </p:txBody>
      </p:sp>
      <p:sp>
        <p:nvSpPr>
          <p:cNvPr id="3" name="Content Placeholder 2">
            <a:extLst>
              <a:ext uri="{FF2B5EF4-FFF2-40B4-BE49-F238E27FC236}">
                <a16:creationId xmlns:a16="http://schemas.microsoft.com/office/drawing/2014/main" id="{8DD08D05-A12F-4367-813F-F0659897726A}"/>
              </a:ext>
            </a:extLst>
          </p:cNvPr>
          <p:cNvSpPr>
            <a:spLocks noGrp="1"/>
          </p:cNvSpPr>
          <p:nvPr>
            <p:ph idx="1"/>
          </p:nvPr>
        </p:nvSpPr>
        <p:spPr>
          <a:xfrm>
            <a:off x="8001013" y="822063"/>
            <a:ext cx="4457700" cy="1710343"/>
          </a:xfrm>
        </p:spPr>
        <p:txBody>
          <a:bodyPr>
            <a:normAutofit fontScale="47500" lnSpcReduction="20000"/>
          </a:bodyPr>
          <a:lstStyle/>
          <a:p>
            <a:endParaRPr lang="en-CA" dirty="0"/>
          </a:p>
          <a:p>
            <a:r>
              <a:rPr lang="en-CA" dirty="0"/>
              <a:t>Create n bootstrap sample sets</a:t>
            </a:r>
          </a:p>
          <a:p>
            <a:r>
              <a:rPr lang="en-CA" dirty="0"/>
              <a:t>Select m features</a:t>
            </a:r>
          </a:p>
          <a:p>
            <a:r>
              <a:rPr lang="en-CA" dirty="0"/>
              <a:t>Train each tree in parallel </a:t>
            </a:r>
          </a:p>
          <a:p>
            <a:r>
              <a:rPr lang="en-CA" dirty="0"/>
              <a:t>Aggregate outcome of each tree by taking </a:t>
            </a:r>
          </a:p>
          <a:p>
            <a:pPr lvl="1"/>
            <a:r>
              <a:rPr lang="en-CA" dirty="0"/>
              <a:t>the mode of the classes (classification) or </a:t>
            </a:r>
          </a:p>
          <a:p>
            <a:pPr lvl="1"/>
            <a:r>
              <a:rPr lang="en-CA" dirty="0"/>
              <a:t>the mean of the prediction (regression)</a:t>
            </a:r>
          </a:p>
        </p:txBody>
      </p:sp>
      <p:sp>
        <p:nvSpPr>
          <p:cNvPr id="12" name="Footer Placeholder 3">
            <a:extLst>
              <a:ext uri="{FF2B5EF4-FFF2-40B4-BE49-F238E27FC236}">
                <a16:creationId xmlns:a16="http://schemas.microsoft.com/office/drawing/2014/main" id="{AA216195-87C1-48DD-BB99-CD9CE3DD0D56}"/>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b="1" dirty="0">
                <a:solidFill>
                  <a:schemeClr val="accent6">
                    <a:lumMod val="75000"/>
                  </a:schemeClr>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A0974626-D8C0-42CD-B342-303E4BB1C101}"/>
              </a:ext>
            </a:extLst>
          </p:cNvPr>
          <p:cNvSpPr>
            <a:spLocks noGrp="1"/>
          </p:cNvSpPr>
          <p:nvPr>
            <p:ph type="sldNum" sz="quarter" idx="12"/>
          </p:nvPr>
        </p:nvSpPr>
        <p:spPr/>
        <p:txBody>
          <a:bodyPr/>
          <a:lstStyle/>
          <a:p>
            <a:fld id="{B3262E0A-215D-486A-A592-BFF960BA120B}" type="slidenum">
              <a:rPr lang="en-CA" smtClean="0"/>
              <a:t>8</a:t>
            </a:fld>
            <a:endParaRPr lang="en-CA"/>
          </a:p>
        </p:txBody>
      </p:sp>
      <p:graphicFrame>
        <p:nvGraphicFramePr>
          <p:cNvPr id="5" name="Table 4">
            <a:extLst>
              <a:ext uri="{FF2B5EF4-FFF2-40B4-BE49-F238E27FC236}">
                <a16:creationId xmlns:a16="http://schemas.microsoft.com/office/drawing/2014/main" id="{8E18E613-9653-41F2-96CA-103F9ACCF382}"/>
              </a:ext>
            </a:extLst>
          </p:cNvPr>
          <p:cNvGraphicFramePr>
            <a:graphicFrameLocks noGrp="1"/>
          </p:cNvGraphicFramePr>
          <p:nvPr>
            <p:extLst>
              <p:ext uri="{D42A27DB-BD31-4B8C-83A1-F6EECF244321}">
                <p14:modId xmlns:p14="http://schemas.microsoft.com/office/powerpoint/2010/main" val="3781679227"/>
              </p:ext>
            </p:extLst>
          </p:nvPr>
        </p:nvGraphicFramePr>
        <p:xfrm>
          <a:off x="1047750" y="1866556"/>
          <a:ext cx="3257559" cy="3001434"/>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tc>
                <a:tc>
                  <a:txBody>
                    <a:bodyPr/>
                    <a:lstStyle/>
                    <a:p>
                      <a:r>
                        <a:rPr lang="en-CA" dirty="0"/>
                        <a:t>F2</a:t>
                      </a:r>
                    </a:p>
                  </a:txBody>
                  <a:tcPr/>
                </a:tc>
                <a:tc>
                  <a:txBody>
                    <a:bodyPr/>
                    <a:lstStyle/>
                    <a:p>
                      <a:r>
                        <a:rPr lang="en-CA" dirty="0"/>
                        <a:t>F3</a:t>
                      </a:r>
                    </a:p>
                  </a:txBody>
                  <a:tcPr/>
                </a:tc>
                <a:extLst>
                  <a:ext uri="{0D108BD9-81ED-4DB2-BD59-A6C34878D82A}">
                    <a16:rowId xmlns:a16="http://schemas.microsoft.com/office/drawing/2014/main" val="3362122464"/>
                  </a:ext>
                </a:extLst>
              </a:tr>
              <a:tr h="500239">
                <a:tc>
                  <a:txBody>
                    <a:bodyPr/>
                    <a:lstStyle/>
                    <a:p>
                      <a:r>
                        <a:rPr lang="en-CA" dirty="0"/>
                        <a:t>1</a:t>
                      </a:r>
                    </a:p>
                  </a:txBody>
                  <a:tcPr>
                    <a:noFill/>
                  </a:tcPr>
                </a:tc>
                <a:tc>
                  <a:txBody>
                    <a:bodyPr/>
                    <a:lstStyle/>
                    <a:p>
                      <a:endParaRPr lang="en-CA" dirty="0"/>
                    </a:p>
                  </a:txBody>
                  <a:tcPr>
                    <a:noFill/>
                  </a:tcPr>
                </a:tc>
                <a:tc>
                  <a:txBody>
                    <a:bodyPr/>
                    <a:lstStyle/>
                    <a:p>
                      <a:endParaRPr lang="en-CA" dirty="0"/>
                    </a:p>
                  </a:txBody>
                  <a:tcPr>
                    <a:noFill/>
                  </a:tcPr>
                </a:tc>
                <a:tc>
                  <a:txBody>
                    <a:bodyPr/>
                    <a:lstStyle/>
                    <a:p>
                      <a:endParaRPr lang="en-CA" dirty="0"/>
                    </a:p>
                  </a:txBody>
                  <a:tcPr>
                    <a:noFill/>
                  </a:tcPr>
                </a:tc>
                <a:extLst>
                  <a:ext uri="{0D108BD9-81ED-4DB2-BD59-A6C34878D82A}">
                    <a16:rowId xmlns:a16="http://schemas.microsoft.com/office/drawing/2014/main" val="422370711"/>
                  </a:ext>
                </a:extLst>
              </a:tr>
              <a:tr h="500239">
                <a:tc>
                  <a:txBody>
                    <a:bodyPr/>
                    <a:lstStyle/>
                    <a:p>
                      <a:r>
                        <a:rPr lang="en-CA" dirty="0"/>
                        <a:t>2</a:t>
                      </a:r>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2360090756"/>
                  </a:ext>
                </a:extLst>
              </a:tr>
              <a:tr h="500239">
                <a:tc>
                  <a:txBody>
                    <a:bodyPr/>
                    <a:lstStyle/>
                    <a:p>
                      <a:r>
                        <a:rPr lang="en-CA" dirty="0"/>
                        <a:t>3</a:t>
                      </a:r>
                    </a:p>
                  </a:txBody>
                  <a:tcPr/>
                </a:tc>
                <a:tc>
                  <a:txBody>
                    <a:bodyPr/>
                    <a:lstStyle/>
                    <a:p>
                      <a:endParaRPr lang="en-CA" dirty="0"/>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887790854"/>
                  </a:ext>
                </a:extLst>
              </a:tr>
              <a:tr h="500239">
                <a:tc>
                  <a:txBody>
                    <a:bodyPr/>
                    <a:lstStyle/>
                    <a:p>
                      <a:r>
                        <a:rPr lang="en-CA" dirty="0"/>
                        <a:t>4</a:t>
                      </a:r>
                    </a:p>
                  </a:txBody>
                  <a:tcPr>
                    <a:solidFill>
                      <a:srgbClr val="F3E6D9"/>
                    </a:solidFill>
                  </a:tcPr>
                </a:tc>
                <a:tc>
                  <a:txBody>
                    <a:bodyPr/>
                    <a:lstStyle/>
                    <a:p>
                      <a:endParaRPr lang="en-CA" dirty="0"/>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3019649604"/>
                  </a:ext>
                </a:extLst>
              </a:tr>
              <a:tr h="500239">
                <a:tc>
                  <a:txBody>
                    <a:bodyPr/>
                    <a:lstStyle/>
                    <a:p>
                      <a:r>
                        <a:rPr lang="en-CA" dirty="0"/>
                        <a:t>5</a:t>
                      </a:r>
                    </a:p>
                  </a:txBody>
                  <a:tcPr>
                    <a:solidFill>
                      <a:srgbClr val="F3E6D9"/>
                    </a:solidFill>
                  </a:tcPr>
                </a:tc>
                <a:tc>
                  <a:txBody>
                    <a:bodyPr/>
                    <a:lstStyle/>
                    <a:p>
                      <a:endParaRPr lang="en-CA" dirty="0"/>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1318799993"/>
                  </a:ext>
                </a:extLst>
              </a:tr>
            </a:tbl>
          </a:graphicData>
        </a:graphic>
      </p:graphicFrame>
      <p:graphicFrame>
        <p:nvGraphicFramePr>
          <p:cNvPr id="8" name="Table 7">
            <a:extLst>
              <a:ext uri="{FF2B5EF4-FFF2-40B4-BE49-F238E27FC236}">
                <a16:creationId xmlns:a16="http://schemas.microsoft.com/office/drawing/2014/main" id="{FE536378-FBC7-4645-A23E-773EDC25E1F0}"/>
              </a:ext>
            </a:extLst>
          </p:cNvPr>
          <p:cNvGraphicFramePr>
            <a:graphicFrameLocks noGrp="1"/>
          </p:cNvGraphicFramePr>
          <p:nvPr>
            <p:extLst>
              <p:ext uri="{D42A27DB-BD31-4B8C-83A1-F6EECF244321}">
                <p14:modId xmlns:p14="http://schemas.microsoft.com/office/powerpoint/2010/main" val="3656719984"/>
              </p:ext>
            </p:extLst>
          </p:nvPr>
        </p:nvGraphicFramePr>
        <p:xfrm>
          <a:off x="4889509" y="2867034"/>
          <a:ext cx="3257559" cy="2000956"/>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solidFill>
                      <a:srgbClr val="E1C2A3"/>
                    </a:solidFill>
                  </a:tcPr>
                </a:tc>
                <a:tc>
                  <a:txBody>
                    <a:bodyPr/>
                    <a:lstStyle/>
                    <a:p>
                      <a:r>
                        <a:rPr lang="en-CA" dirty="0"/>
                        <a:t>F2</a:t>
                      </a:r>
                    </a:p>
                  </a:txBody>
                  <a:tcPr>
                    <a:solidFill>
                      <a:srgbClr val="E1C2A3"/>
                    </a:solidFill>
                  </a:tcPr>
                </a:tc>
                <a:tc>
                  <a:txBody>
                    <a:bodyPr/>
                    <a:lstStyle/>
                    <a:p>
                      <a:r>
                        <a:rPr lang="en-CA" dirty="0"/>
                        <a:t>F3</a:t>
                      </a:r>
                    </a:p>
                  </a:txBody>
                  <a:tcPr>
                    <a:noFill/>
                  </a:tcPr>
                </a:tc>
                <a:extLst>
                  <a:ext uri="{0D108BD9-81ED-4DB2-BD59-A6C34878D82A}">
                    <a16:rowId xmlns:a16="http://schemas.microsoft.com/office/drawing/2014/main" val="3362122464"/>
                  </a:ext>
                </a:extLst>
              </a:tr>
              <a:tr h="500239">
                <a:tc>
                  <a:txBody>
                    <a:bodyPr/>
                    <a:lstStyle/>
                    <a:p>
                      <a:r>
                        <a:rPr lang="en-CA" dirty="0"/>
                        <a:t>2</a:t>
                      </a:r>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tc>
                  <a:txBody>
                    <a:bodyPr/>
                    <a:lstStyle/>
                    <a:p>
                      <a:endParaRPr lang="en-CA" dirty="0"/>
                    </a:p>
                  </a:txBody>
                  <a:tcPr>
                    <a:solidFill>
                      <a:srgbClr val="F3E6D9"/>
                    </a:solidFill>
                  </a:tcPr>
                </a:tc>
                <a:extLst>
                  <a:ext uri="{0D108BD9-81ED-4DB2-BD59-A6C34878D82A}">
                    <a16:rowId xmlns:a16="http://schemas.microsoft.com/office/drawing/2014/main" val="422370711"/>
                  </a:ext>
                </a:extLst>
              </a:tr>
              <a:tr h="500239">
                <a:tc>
                  <a:txBody>
                    <a:bodyPr/>
                    <a:lstStyle/>
                    <a:p>
                      <a:r>
                        <a:rPr lang="en-CA" dirty="0"/>
                        <a:t>4</a:t>
                      </a:r>
                    </a:p>
                  </a:txBody>
                  <a:tcPr>
                    <a:solidFill>
                      <a:srgbClr val="F3E6D9"/>
                    </a:solidFill>
                  </a:tcPr>
                </a:tc>
                <a:tc>
                  <a:txBody>
                    <a:bodyPr/>
                    <a:lstStyle/>
                    <a:p>
                      <a:endParaRPr lang="en-CA"/>
                    </a:p>
                  </a:txBody>
                  <a:tcPr>
                    <a:solidFill>
                      <a:srgbClr val="E1C2A3"/>
                    </a:solidFill>
                  </a:tcPr>
                </a:tc>
                <a:tc>
                  <a:txBody>
                    <a:bodyPr/>
                    <a:lstStyle/>
                    <a:p>
                      <a:endParaRPr lang="en-CA" dirty="0"/>
                    </a:p>
                  </a:txBody>
                  <a:tcPr>
                    <a:solidFill>
                      <a:srgbClr val="E1C2A3"/>
                    </a:solidFill>
                  </a:tcPr>
                </a:tc>
                <a:tc>
                  <a:txBody>
                    <a:bodyPr/>
                    <a:lstStyle/>
                    <a:p>
                      <a:endParaRPr lang="en-CA" dirty="0"/>
                    </a:p>
                  </a:txBody>
                  <a:tcPr>
                    <a:solidFill>
                      <a:srgbClr val="F3E6D9"/>
                    </a:solidFill>
                  </a:tcPr>
                </a:tc>
                <a:extLst>
                  <a:ext uri="{0D108BD9-81ED-4DB2-BD59-A6C34878D82A}">
                    <a16:rowId xmlns:a16="http://schemas.microsoft.com/office/drawing/2014/main" val="2360090756"/>
                  </a:ext>
                </a:extLst>
              </a:tr>
              <a:tr h="500239">
                <a:tc>
                  <a:txBody>
                    <a:bodyPr/>
                    <a:lstStyle/>
                    <a:p>
                      <a:r>
                        <a:rPr lang="en-CA" dirty="0"/>
                        <a:t>5</a:t>
                      </a:r>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tc>
                  <a:txBody>
                    <a:bodyPr/>
                    <a:lstStyle/>
                    <a:p>
                      <a:endParaRPr lang="en-CA" dirty="0"/>
                    </a:p>
                  </a:txBody>
                  <a:tcPr>
                    <a:solidFill>
                      <a:srgbClr val="F3E6D9"/>
                    </a:solidFill>
                  </a:tcPr>
                </a:tc>
                <a:extLst>
                  <a:ext uri="{0D108BD9-81ED-4DB2-BD59-A6C34878D82A}">
                    <a16:rowId xmlns:a16="http://schemas.microsoft.com/office/drawing/2014/main" val="3019649604"/>
                  </a:ext>
                </a:extLst>
              </a:tr>
            </a:tbl>
          </a:graphicData>
        </a:graphic>
      </p:graphicFrame>
      <p:cxnSp>
        <p:nvCxnSpPr>
          <p:cNvPr id="7" name="Straight Arrow Connector 6">
            <a:extLst>
              <a:ext uri="{FF2B5EF4-FFF2-40B4-BE49-F238E27FC236}">
                <a16:creationId xmlns:a16="http://schemas.microsoft.com/office/drawing/2014/main" id="{C107D75B-C18A-46BE-9CDA-74428EFFE3D9}"/>
              </a:ext>
            </a:extLst>
          </p:cNvPr>
          <p:cNvCxnSpPr/>
          <p:nvPr/>
        </p:nvCxnSpPr>
        <p:spPr>
          <a:xfrm>
            <a:off x="558800" y="45949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466691-42E6-47B6-A9C7-59BC55B0A2E0}"/>
              </a:ext>
            </a:extLst>
          </p:cNvPr>
          <p:cNvCxnSpPr/>
          <p:nvPr/>
        </p:nvCxnSpPr>
        <p:spPr>
          <a:xfrm>
            <a:off x="558800" y="30963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FABEB9-349D-488B-9E4C-4E7337C75788}"/>
              </a:ext>
            </a:extLst>
          </p:cNvPr>
          <p:cNvCxnSpPr/>
          <p:nvPr/>
        </p:nvCxnSpPr>
        <p:spPr>
          <a:xfrm>
            <a:off x="558800" y="41123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CC18B2-C791-49A7-903F-F6A95E00C8CD}"/>
              </a:ext>
            </a:extLst>
          </p:cNvPr>
          <p:cNvCxnSpPr>
            <a:cxnSpLocks/>
          </p:cNvCxnSpPr>
          <p:nvPr/>
        </p:nvCxnSpPr>
        <p:spPr>
          <a:xfrm>
            <a:off x="6334138" y="2376409"/>
            <a:ext cx="0" cy="373062"/>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2EF77C-FA13-4515-B8C3-26784780EA73}"/>
              </a:ext>
            </a:extLst>
          </p:cNvPr>
          <p:cNvCxnSpPr>
            <a:cxnSpLocks/>
          </p:cNvCxnSpPr>
          <p:nvPr/>
        </p:nvCxnSpPr>
        <p:spPr>
          <a:xfrm>
            <a:off x="7064388" y="2376409"/>
            <a:ext cx="0" cy="373062"/>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53E4942E-E8E6-4507-8F4A-E9D9D9D969AF}"/>
              </a:ext>
            </a:extLst>
          </p:cNvPr>
          <p:cNvGraphicFramePr>
            <a:graphicFrameLocks noGrp="1"/>
          </p:cNvGraphicFramePr>
          <p:nvPr>
            <p:extLst>
              <p:ext uri="{D42A27DB-BD31-4B8C-83A1-F6EECF244321}">
                <p14:modId xmlns:p14="http://schemas.microsoft.com/office/powerpoint/2010/main" val="3026518248"/>
              </p:ext>
            </p:extLst>
          </p:nvPr>
        </p:nvGraphicFramePr>
        <p:xfrm>
          <a:off x="8667759" y="2847984"/>
          <a:ext cx="2540009" cy="2000956"/>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solidFill>
                      <a:srgbClr val="E1C2A3"/>
                    </a:solidFill>
                  </a:tcPr>
                </a:tc>
                <a:tc>
                  <a:txBody>
                    <a:bodyPr/>
                    <a:lstStyle/>
                    <a:p>
                      <a:r>
                        <a:rPr lang="en-CA" dirty="0"/>
                        <a:t>F2</a:t>
                      </a:r>
                    </a:p>
                  </a:txBody>
                  <a:tcPr>
                    <a:solidFill>
                      <a:srgbClr val="E1C2A3"/>
                    </a:solidFill>
                  </a:tcPr>
                </a:tc>
                <a:extLst>
                  <a:ext uri="{0D108BD9-81ED-4DB2-BD59-A6C34878D82A}">
                    <a16:rowId xmlns:a16="http://schemas.microsoft.com/office/drawing/2014/main" val="3362122464"/>
                  </a:ext>
                </a:extLst>
              </a:tr>
              <a:tr h="500239">
                <a:tc>
                  <a:txBody>
                    <a:bodyPr/>
                    <a:lstStyle/>
                    <a:p>
                      <a:r>
                        <a:rPr lang="en-CA" dirty="0"/>
                        <a:t>2</a:t>
                      </a:r>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422370711"/>
                  </a:ext>
                </a:extLst>
              </a:tr>
              <a:tr h="500239">
                <a:tc>
                  <a:txBody>
                    <a:bodyPr/>
                    <a:lstStyle/>
                    <a:p>
                      <a:r>
                        <a:rPr lang="en-CA" dirty="0"/>
                        <a:t>4</a:t>
                      </a:r>
                    </a:p>
                  </a:txBody>
                  <a:tcPr>
                    <a:solidFill>
                      <a:srgbClr val="F3E6D9"/>
                    </a:solidFill>
                  </a:tcPr>
                </a:tc>
                <a:tc>
                  <a:txBody>
                    <a:bodyPr/>
                    <a:lstStyle/>
                    <a:p>
                      <a:endParaRPr lang="en-CA"/>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2360090756"/>
                  </a:ext>
                </a:extLst>
              </a:tr>
              <a:tr h="500239">
                <a:tc>
                  <a:txBody>
                    <a:bodyPr/>
                    <a:lstStyle/>
                    <a:p>
                      <a:r>
                        <a:rPr lang="en-CA" dirty="0"/>
                        <a:t>5</a:t>
                      </a:r>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3019649604"/>
                  </a:ext>
                </a:extLst>
              </a:tr>
            </a:tbl>
          </a:graphicData>
        </a:graphic>
      </p:graphicFrame>
      <p:sp>
        <p:nvSpPr>
          <p:cNvPr id="10" name="TextBox 9">
            <a:extLst>
              <a:ext uri="{FF2B5EF4-FFF2-40B4-BE49-F238E27FC236}">
                <a16:creationId xmlns:a16="http://schemas.microsoft.com/office/drawing/2014/main" id="{FC14EC95-5FF1-461B-8966-E61833A3B041}"/>
              </a:ext>
            </a:extLst>
          </p:cNvPr>
          <p:cNvSpPr txBox="1"/>
          <p:nvPr/>
        </p:nvSpPr>
        <p:spPr>
          <a:xfrm>
            <a:off x="1454150" y="5179148"/>
            <a:ext cx="3708409" cy="369332"/>
          </a:xfrm>
          <a:prstGeom prst="rect">
            <a:avLst/>
          </a:prstGeom>
          <a:noFill/>
        </p:spPr>
        <p:txBody>
          <a:bodyPr wrap="square" rtlCol="0">
            <a:spAutoFit/>
          </a:bodyPr>
          <a:lstStyle/>
          <a:p>
            <a:r>
              <a:rPr lang="en-CA" dirty="0"/>
              <a:t>Step 1: Bootstrap sample</a:t>
            </a:r>
          </a:p>
        </p:txBody>
      </p:sp>
      <p:sp>
        <p:nvSpPr>
          <p:cNvPr id="18" name="TextBox 17">
            <a:extLst>
              <a:ext uri="{FF2B5EF4-FFF2-40B4-BE49-F238E27FC236}">
                <a16:creationId xmlns:a16="http://schemas.microsoft.com/office/drawing/2014/main" id="{D6C0790D-95FA-4538-B214-C897BFE198D1}"/>
              </a:ext>
            </a:extLst>
          </p:cNvPr>
          <p:cNvSpPr txBox="1"/>
          <p:nvPr/>
        </p:nvSpPr>
        <p:spPr>
          <a:xfrm>
            <a:off x="5276850" y="5179150"/>
            <a:ext cx="3613159" cy="369332"/>
          </a:xfrm>
          <a:prstGeom prst="rect">
            <a:avLst/>
          </a:prstGeom>
          <a:noFill/>
        </p:spPr>
        <p:txBody>
          <a:bodyPr wrap="square" rtlCol="0">
            <a:spAutoFit/>
          </a:bodyPr>
          <a:lstStyle/>
          <a:p>
            <a:r>
              <a:rPr lang="en-CA" dirty="0"/>
              <a:t>Step 2: Select m features</a:t>
            </a:r>
          </a:p>
        </p:txBody>
      </p:sp>
      <p:sp>
        <p:nvSpPr>
          <p:cNvPr id="22" name="TextBox 21">
            <a:extLst>
              <a:ext uri="{FF2B5EF4-FFF2-40B4-BE49-F238E27FC236}">
                <a16:creationId xmlns:a16="http://schemas.microsoft.com/office/drawing/2014/main" id="{46BA8BFD-67BD-4DC4-8462-8D2842BA2EF3}"/>
              </a:ext>
            </a:extLst>
          </p:cNvPr>
          <p:cNvSpPr txBox="1"/>
          <p:nvPr/>
        </p:nvSpPr>
        <p:spPr>
          <a:xfrm>
            <a:off x="4597400" y="5833128"/>
            <a:ext cx="4641850" cy="523220"/>
          </a:xfrm>
          <a:prstGeom prst="rect">
            <a:avLst/>
          </a:prstGeom>
          <a:noFill/>
        </p:spPr>
        <p:txBody>
          <a:bodyPr wrap="square" rtlCol="0">
            <a:spAutoFit/>
          </a:bodyPr>
          <a:lstStyle/>
          <a:p>
            <a:r>
              <a:rPr lang="en-CA" sz="2800" dirty="0"/>
              <a:t>Setting Up Estimator #2</a:t>
            </a:r>
          </a:p>
        </p:txBody>
      </p:sp>
    </p:spTree>
    <p:extLst>
      <p:ext uri="{BB962C8B-B14F-4D97-AF65-F5344CB8AC3E}">
        <p14:creationId xmlns:p14="http://schemas.microsoft.com/office/powerpoint/2010/main" val="2593402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C3B7-97F7-4F38-90D3-8A242446FBF7}"/>
              </a:ext>
            </a:extLst>
          </p:cNvPr>
          <p:cNvSpPr>
            <a:spLocks noGrp="1"/>
          </p:cNvSpPr>
          <p:nvPr>
            <p:ph type="title"/>
          </p:nvPr>
        </p:nvSpPr>
        <p:spPr>
          <a:xfrm>
            <a:off x="838200" y="339725"/>
            <a:ext cx="10515600" cy="1325563"/>
          </a:xfrm>
        </p:spPr>
        <p:txBody>
          <a:bodyPr/>
          <a:lstStyle/>
          <a:p>
            <a:r>
              <a:rPr lang="en-CA" dirty="0"/>
              <a:t>Planting a Random Forest</a:t>
            </a:r>
          </a:p>
        </p:txBody>
      </p:sp>
      <p:sp>
        <p:nvSpPr>
          <p:cNvPr id="3" name="Content Placeholder 2">
            <a:extLst>
              <a:ext uri="{FF2B5EF4-FFF2-40B4-BE49-F238E27FC236}">
                <a16:creationId xmlns:a16="http://schemas.microsoft.com/office/drawing/2014/main" id="{8DD08D05-A12F-4367-813F-F0659897726A}"/>
              </a:ext>
            </a:extLst>
          </p:cNvPr>
          <p:cNvSpPr>
            <a:spLocks noGrp="1"/>
          </p:cNvSpPr>
          <p:nvPr>
            <p:ph idx="1"/>
          </p:nvPr>
        </p:nvSpPr>
        <p:spPr>
          <a:xfrm>
            <a:off x="8001013" y="822063"/>
            <a:ext cx="4457700" cy="1710343"/>
          </a:xfrm>
        </p:spPr>
        <p:txBody>
          <a:bodyPr>
            <a:normAutofit fontScale="47500" lnSpcReduction="20000"/>
          </a:bodyPr>
          <a:lstStyle/>
          <a:p>
            <a:endParaRPr lang="en-CA" dirty="0"/>
          </a:p>
          <a:p>
            <a:r>
              <a:rPr lang="en-CA" dirty="0"/>
              <a:t>Create n bootstrap sample sets</a:t>
            </a:r>
          </a:p>
          <a:p>
            <a:r>
              <a:rPr lang="en-CA" dirty="0"/>
              <a:t>Select m features</a:t>
            </a:r>
          </a:p>
          <a:p>
            <a:r>
              <a:rPr lang="en-CA" dirty="0"/>
              <a:t>Train each tree in parallel </a:t>
            </a:r>
          </a:p>
          <a:p>
            <a:r>
              <a:rPr lang="en-CA" dirty="0"/>
              <a:t>Aggregate outcome of each tree by taking </a:t>
            </a:r>
          </a:p>
          <a:p>
            <a:pPr lvl="1"/>
            <a:r>
              <a:rPr lang="en-CA" dirty="0"/>
              <a:t>the mode of the classes (classification) or </a:t>
            </a:r>
          </a:p>
          <a:p>
            <a:pPr lvl="1"/>
            <a:r>
              <a:rPr lang="en-CA" dirty="0"/>
              <a:t>the mean of the prediction (regression)</a:t>
            </a:r>
          </a:p>
        </p:txBody>
      </p:sp>
      <p:sp>
        <p:nvSpPr>
          <p:cNvPr id="12" name="Footer Placeholder 3">
            <a:extLst>
              <a:ext uri="{FF2B5EF4-FFF2-40B4-BE49-F238E27FC236}">
                <a16:creationId xmlns:a16="http://schemas.microsoft.com/office/drawing/2014/main" id="{AA216195-87C1-48DD-BB99-CD9CE3DD0D56}"/>
              </a:ext>
            </a:extLst>
          </p:cNvPr>
          <p:cNvSpPr txBox="1">
            <a:spLocks/>
          </p:cNvSpPr>
          <p:nvPr/>
        </p:nvSpPr>
        <p:spPr>
          <a:xfrm>
            <a:off x="2" y="141360"/>
            <a:ext cx="12191999" cy="365125"/>
          </a:xfrm>
          <a:prstGeom prst="rect">
            <a:avLst/>
          </a:prstGeom>
          <a:ln>
            <a:noFill/>
          </a:ln>
        </p:spPr>
        <p:txBody>
          <a:bodyPr vert="horz" lIns="121920" tIns="60960" rIns="121920" bIns="60960" rtlCol="0" anchor="ctr"/>
          <a:lstStyle>
            <a:defPPr>
              <a:defRPr lang="en-US"/>
            </a:defPPr>
            <a:lvl1pPr marL="0" algn="l" defTabSz="457200" rtl="0" eaLnBrk="1" latinLnBrk="0" hangingPunct="1">
              <a:defRPr sz="788" kern="1200">
                <a:solidFill>
                  <a:schemeClr val="tx2">
                    <a:lumMod val="20000"/>
                    <a:lumOff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lang="en-CA" sz="1867" b="1" dirty="0">
                <a:solidFill>
                  <a:schemeClr val="accent6">
                    <a:lumMod val="75000"/>
                  </a:schemeClr>
                </a:solidFill>
                <a:latin typeface="Calibri" panose="020F0502020204030204"/>
              </a:rPr>
              <a:t>Random Forest              </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Comparisons</a:t>
            </a:r>
            <a:r>
              <a:rPr kumimoji="0" lang="en-CA" sz="1867" b="0" i="0" u="none" strike="noStrike" kern="1200" cap="none" spc="0" normalizeH="0" baseline="0" noProof="0" dirty="0">
                <a:ln>
                  <a:noFill/>
                </a:ln>
                <a:solidFill>
                  <a:srgbClr val="E1C2A3"/>
                </a:solidFill>
                <a:effectLst/>
                <a:uLnTx/>
                <a:uFillTx/>
                <a:latin typeface="Calibri" panose="020F0502020204030204"/>
                <a:ea typeface="+mn-ea"/>
                <a:cs typeface="+mn-cs"/>
              </a:rPr>
              <a:t>               Code		Classification</a:t>
            </a:r>
            <a:r>
              <a:rPr kumimoji="0" lang="en-CA" sz="1867" i="0" u="none" strike="noStrike" kern="1200" cap="none" spc="0" normalizeH="0" baseline="0" noProof="0" dirty="0">
                <a:ln>
                  <a:noFill/>
                </a:ln>
                <a:solidFill>
                  <a:srgbClr val="E1C2A3"/>
                </a:solidFill>
                <a:effectLst/>
                <a:uLnTx/>
                <a:uFillTx/>
                <a:latin typeface="Calibri" panose="020F0502020204030204"/>
                <a:ea typeface="+mn-ea"/>
                <a:cs typeface="+mn-cs"/>
              </a:rPr>
              <a:t>               </a:t>
            </a:r>
            <a:r>
              <a:rPr lang="en-CA" sz="1867" dirty="0">
                <a:solidFill>
                  <a:srgbClr val="E1C2A3"/>
                </a:solidFill>
              </a:rPr>
              <a:t>Regression		Conclusion </a:t>
            </a:r>
            <a:endParaRPr kumimoji="0" lang="en-US" sz="1867" i="0" u="none" strike="noStrike" kern="1200" cap="none" spc="0" normalizeH="0" baseline="0" noProof="0" dirty="0">
              <a:ln>
                <a:noFill/>
              </a:ln>
              <a:solidFill>
                <a:srgbClr val="E1C2A3"/>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A0974626-D8C0-42CD-B342-303E4BB1C101}"/>
              </a:ext>
            </a:extLst>
          </p:cNvPr>
          <p:cNvSpPr>
            <a:spLocks noGrp="1"/>
          </p:cNvSpPr>
          <p:nvPr>
            <p:ph type="sldNum" sz="quarter" idx="12"/>
          </p:nvPr>
        </p:nvSpPr>
        <p:spPr/>
        <p:txBody>
          <a:bodyPr/>
          <a:lstStyle/>
          <a:p>
            <a:fld id="{B3262E0A-215D-486A-A592-BFF960BA120B}" type="slidenum">
              <a:rPr lang="en-CA" smtClean="0"/>
              <a:t>9</a:t>
            </a:fld>
            <a:endParaRPr lang="en-CA"/>
          </a:p>
        </p:txBody>
      </p:sp>
      <p:graphicFrame>
        <p:nvGraphicFramePr>
          <p:cNvPr id="5" name="Table 4">
            <a:extLst>
              <a:ext uri="{FF2B5EF4-FFF2-40B4-BE49-F238E27FC236}">
                <a16:creationId xmlns:a16="http://schemas.microsoft.com/office/drawing/2014/main" id="{8E18E613-9653-41F2-96CA-103F9ACCF382}"/>
              </a:ext>
            </a:extLst>
          </p:cNvPr>
          <p:cNvGraphicFramePr>
            <a:graphicFrameLocks noGrp="1"/>
          </p:cNvGraphicFramePr>
          <p:nvPr>
            <p:extLst>
              <p:ext uri="{D42A27DB-BD31-4B8C-83A1-F6EECF244321}">
                <p14:modId xmlns:p14="http://schemas.microsoft.com/office/powerpoint/2010/main" val="3536103753"/>
              </p:ext>
            </p:extLst>
          </p:nvPr>
        </p:nvGraphicFramePr>
        <p:xfrm>
          <a:off x="1047750" y="1866556"/>
          <a:ext cx="3257559" cy="3001434"/>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tc>
                <a:tc>
                  <a:txBody>
                    <a:bodyPr/>
                    <a:lstStyle/>
                    <a:p>
                      <a:r>
                        <a:rPr lang="en-CA" dirty="0"/>
                        <a:t>F2</a:t>
                      </a:r>
                    </a:p>
                  </a:txBody>
                  <a:tcPr/>
                </a:tc>
                <a:tc>
                  <a:txBody>
                    <a:bodyPr/>
                    <a:lstStyle/>
                    <a:p>
                      <a:r>
                        <a:rPr lang="en-CA" dirty="0"/>
                        <a:t>F3</a:t>
                      </a:r>
                    </a:p>
                  </a:txBody>
                  <a:tcPr/>
                </a:tc>
                <a:extLst>
                  <a:ext uri="{0D108BD9-81ED-4DB2-BD59-A6C34878D82A}">
                    <a16:rowId xmlns:a16="http://schemas.microsoft.com/office/drawing/2014/main" val="3362122464"/>
                  </a:ext>
                </a:extLst>
              </a:tr>
              <a:tr h="500239">
                <a:tc>
                  <a:txBody>
                    <a:bodyPr/>
                    <a:lstStyle/>
                    <a:p>
                      <a:r>
                        <a:rPr lang="en-CA" dirty="0"/>
                        <a:t>1</a:t>
                      </a:r>
                    </a:p>
                  </a:txBody>
                  <a:tcPr>
                    <a:noFill/>
                  </a:tcPr>
                </a:tc>
                <a:tc>
                  <a:txBody>
                    <a:bodyPr/>
                    <a:lstStyle/>
                    <a:p>
                      <a:endParaRPr lang="en-CA" dirty="0"/>
                    </a:p>
                  </a:txBody>
                  <a:tcPr>
                    <a:noFill/>
                  </a:tcPr>
                </a:tc>
                <a:tc>
                  <a:txBody>
                    <a:bodyPr/>
                    <a:lstStyle/>
                    <a:p>
                      <a:endParaRPr lang="en-CA" dirty="0"/>
                    </a:p>
                  </a:txBody>
                  <a:tcPr>
                    <a:noFill/>
                  </a:tcPr>
                </a:tc>
                <a:tc>
                  <a:txBody>
                    <a:bodyPr/>
                    <a:lstStyle/>
                    <a:p>
                      <a:endParaRPr lang="en-CA" dirty="0"/>
                    </a:p>
                  </a:txBody>
                  <a:tcPr>
                    <a:noFill/>
                  </a:tcPr>
                </a:tc>
                <a:extLst>
                  <a:ext uri="{0D108BD9-81ED-4DB2-BD59-A6C34878D82A}">
                    <a16:rowId xmlns:a16="http://schemas.microsoft.com/office/drawing/2014/main" val="422370711"/>
                  </a:ext>
                </a:extLst>
              </a:tr>
              <a:tr h="500239">
                <a:tc>
                  <a:txBody>
                    <a:bodyPr/>
                    <a:lstStyle/>
                    <a:p>
                      <a:r>
                        <a:rPr lang="en-CA" dirty="0"/>
                        <a:t>2</a:t>
                      </a:r>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2360090756"/>
                  </a:ext>
                </a:extLst>
              </a:tr>
              <a:tr h="500239">
                <a:tc>
                  <a:txBody>
                    <a:bodyPr/>
                    <a:lstStyle/>
                    <a:p>
                      <a:r>
                        <a:rPr lang="en-CA" dirty="0"/>
                        <a:t>3</a:t>
                      </a:r>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1887790854"/>
                  </a:ext>
                </a:extLst>
              </a:tr>
              <a:tr h="500239">
                <a:tc>
                  <a:txBody>
                    <a:bodyPr/>
                    <a:lstStyle/>
                    <a:p>
                      <a:r>
                        <a:rPr lang="en-CA" dirty="0"/>
                        <a:t>4</a:t>
                      </a:r>
                    </a:p>
                  </a:txBody>
                  <a:tcPr>
                    <a:solidFill>
                      <a:srgbClr val="F3E6D9"/>
                    </a:solidFill>
                  </a:tcPr>
                </a:tc>
                <a:tc>
                  <a:txBody>
                    <a:bodyPr/>
                    <a:lstStyle/>
                    <a:p>
                      <a:endParaRPr lang="en-CA" dirty="0"/>
                    </a:p>
                  </a:txBody>
                  <a:tcPr>
                    <a:solidFill>
                      <a:srgbClr val="F3E6D9"/>
                    </a:solidFill>
                  </a:tcPr>
                </a:tc>
                <a:tc>
                  <a:txBody>
                    <a:bodyPr/>
                    <a:lstStyle/>
                    <a:p>
                      <a:endParaRPr lang="en-CA"/>
                    </a:p>
                  </a:txBody>
                  <a:tcPr>
                    <a:solidFill>
                      <a:srgbClr val="F3E6D9"/>
                    </a:solidFill>
                  </a:tcPr>
                </a:tc>
                <a:tc>
                  <a:txBody>
                    <a:bodyPr/>
                    <a:lstStyle/>
                    <a:p>
                      <a:endParaRPr lang="en-CA" dirty="0"/>
                    </a:p>
                  </a:txBody>
                  <a:tcPr>
                    <a:solidFill>
                      <a:srgbClr val="F3E6D9"/>
                    </a:solidFill>
                  </a:tcPr>
                </a:tc>
                <a:extLst>
                  <a:ext uri="{0D108BD9-81ED-4DB2-BD59-A6C34878D82A}">
                    <a16:rowId xmlns:a16="http://schemas.microsoft.com/office/drawing/2014/main" val="3019649604"/>
                  </a:ext>
                </a:extLst>
              </a:tr>
              <a:tr h="500239">
                <a:tc>
                  <a:txBody>
                    <a:bodyPr/>
                    <a:lstStyle/>
                    <a:p>
                      <a:r>
                        <a:rPr lang="en-CA" dirty="0"/>
                        <a:t>5</a:t>
                      </a:r>
                    </a:p>
                  </a:txBody>
                  <a:tcPr>
                    <a:noFill/>
                  </a:tcPr>
                </a:tc>
                <a:tc>
                  <a:txBody>
                    <a:bodyPr/>
                    <a:lstStyle/>
                    <a:p>
                      <a:endParaRPr lang="en-CA" dirty="0"/>
                    </a:p>
                  </a:txBody>
                  <a:tcPr>
                    <a:noFill/>
                  </a:tcPr>
                </a:tc>
                <a:tc>
                  <a:txBody>
                    <a:bodyPr/>
                    <a:lstStyle/>
                    <a:p>
                      <a:endParaRPr lang="en-CA"/>
                    </a:p>
                  </a:txBody>
                  <a:tcPr>
                    <a:noFill/>
                  </a:tcPr>
                </a:tc>
                <a:tc>
                  <a:txBody>
                    <a:bodyPr/>
                    <a:lstStyle/>
                    <a:p>
                      <a:endParaRPr lang="en-CA" dirty="0"/>
                    </a:p>
                  </a:txBody>
                  <a:tcPr>
                    <a:noFill/>
                  </a:tcPr>
                </a:tc>
                <a:extLst>
                  <a:ext uri="{0D108BD9-81ED-4DB2-BD59-A6C34878D82A}">
                    <a16:rowId xmlns:a16="http://schemas.microsoft.com/office/drawing/2014/main" val="1318799993"/>
                  </a:ext>
                </a:extLst>
              </a:tr>
            </a:tbl>
          </a:graphicData>
        </a:graphic>
      </p:graphicFrame>
      <p:graphicFrame>
        <p:nvGraphicFramePr>
          <p:cNvPr id="8" name="Table 7">
            <a:extLst>
              <a:ext uri="{FF2B5EF4-FFF2-40B4-BE49-F238E27FC236}">
                <a16:creationId xmlns:a16="http://schemas.microsoft.com/office/drawing/2014/main" id="{FE536378-FBC7-4645-A23E-773EDC25E1F0}"/>
              </a:ext>
            </a:extLst>
          </p:cNvPr>
          <p:cNvGraphicFramePr>
            <a:graphicFrameLocks noGrp="1"/>
          </p:cNvGraphicFramePr>
          <p:nvPr>
            <p:extLst>
              <p:ext uri="{D42A27DB-BD31-4B8C-83A1-F6EECF244321}">
                <p14:modId xmlns:p14="http://schemas.microsoft.com/office/powerpoint/2010/main" val="4223626233"/>
              </p:ext>
            </p:extLst>
          </p:nvPr>
        </p:nvGraphicFramePr>
        <p:xfrm>
          <a:off x="4889509" y="2867034"/>
          <a:ext cx="3257559" cy="2000956"/>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0">
                  <a:extLst>
                    <a:ext uri="{9D8B030D-6E8A-4147-A177-3AD203B41FA5}">
                      <a16:colId xmlns:a16="http://schemas.microsoft.com/office/drawing/2014/main" val="3036425394"/>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F1</a:t>
                      </a:r>
                    </a:p>
                  </a:txBody>
                  <a:tcPr>
                    <a:noFill/>
                  </a:tcPr>
                </a:tc>
                <a:tc>
                  <a:txBody>
                    <a:bodyPr/>
                    <a:lstStyle/>
                    <a:p>
                      <a:r>
                        <a:rPr lang="en-CA" dirty="0"/>
                        <a:t>F2</a:t>
                      </a:r>
                    </a:p>
                  </a:txBody>
                  <a:tcPr>
                    <a:solidFill>
                      <a:srgbClr val="E1C2A3"/>
                    </a:solidFill>
                  </a:tcPr>
                </a:tc>
                <a:tc>
                  <a:txBody>
                    <a:bodyPr/>
                    <a:lstStyle/>
                    <a:p>
                      <a:r>
                        <a:rPr lang="en-CA" dirty="0"/>
                        <a:t>F3</a:t>
                      </a:r>
                    </a:p>
                  </a:txBody>
                  <a:tcPr>
                    <a:solidFill>
                      <a:srgbClr val="E1C2A3"/>
                    </a:solidFill>
                  </a:tcPr>
                </a:tc>
                <a:extLst>
                  <a:ext uri="{0D108BD9-81ED-4DB2-BD59-A6C34878D82A}">
                    <a16:rowId xmlns:a16="http://schemas.microsoft.com/office/drawing/2014/main" val="3362122464"/>
                  </a:ext>
                </a:extLst>
              </a:tr>
              <a:tr h="500239">
                <a:tc>
                  <a:txBody>
                    <a:bodyPr/>
                    <a:lstStyle/>
                    <a:p>
                      <a:r>
                        <a:rPr lang="en-CA" dirty="0"/>
                        <a:t>2</a:t>
                      </a:r>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422370711"/>
                  </a:ext>
                </a:extLst>
              </a:tr>
              <a:tr h="500239">
                <a:tc>
                  <a:txBody>
                    <a:bodyPr/>
                    <a:lstStyle/>
                    <a:p>
                      <a:r>
                        <a:rPr lang="en-CA" dirty="0"/>
                        <a:t>3</a:t>
                      </a:r>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2360090756"/>
                  </a:ext>
                </a:extLst>
              </a:tr>
              <a:tr h="500239">
                <a:tc>
                  <a:txBody>
                    <a:bodyPr/>
                    <a:lstStyle/>
                    <a:p>
                      <a:r>
                        <a:rPr lang="en-CA" dirty="0"/>
                        <a:t>4</a:t>
                      </a:r>
                    </a:p>
                  </a:txBody>
                  <a:tcPr>
                    <a:solidFill>
                      <a:srgbClr val="F3E6D9"/>
                    </a:solidFill>
                  </a:tcPr>
                </a:tc>
                <a:tc>
                  <a:txBody>
                    <a:bodyPr/>
                    <a:lstStyle/>
                    <a:p>
                      <a:endParaRPr lang="en-CA" dirty="0"/>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3019649604"/>
                  </a:ext>
                </a:extLst>
              </a:tr>
            </a:tbl>
          </a:graphicData>
        </a:graphic>
      </p:graphicFrame>
      <p:cxnSp>
        <p:nvCxnSpPr>
          <p:cNvPr id="7" name="Straight Arrow Connector 6">
            <a:extLst>
              <a:ext uri="{FF2B5EF4-FFF2-40B4-BE49-F238E27FC236}">
                <a16:creationId xmlns:a16="http://schemas.microsoft.com/office/drawing/2014/main" id="{C107D75B-C18A-46BE-9CDA-74428EFFE3D9}"/>
              </a:ext>
            </a:extLst>
          </p:cNvPr>
          <p:cNvCxnSpPr/>
          <p:nvPr/>
        </p:nvCxnSpPr>
        <p:spPr>
          <a:xfrm>
            <a:off x="558800" y="359799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466691-42E6-47B6-A9C7-59BC55B0A2E0}"/>
              </a:ext>
            </a:extLst>
          </p:cNvPr>
          <p:cNvCxnSpPr/>
          <p:nvPr/>
        </p:nvCxnSpPr>
        <p:spPr>
          <a:xfrm>
            <a:off x="558800" y="30963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FABEB9-349D-488B-9E4C-4E7337C75788}"/>
              </a:ext>
            </a:extLst>
          </p:cNvPr>
          <p:cNvCxnSpPr/>
          <p:nvPr/>
        </p:nvCxnSpPr>
        <p:spPr>
          <a:xfrm>
            <a:off x="558800" y="4112340"/>
            <a:ext cx="29845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CC18B2-C791-49A7-903F-F6A95E00C8CD}"/>
              </a:ext>
            </a:extLst>
          </p:cNvPr>
          <p:cNvCxnSpPr>
            <a:cxnSpLocks/>
          </p:cNvCxnSpPr>
          <p:nvPr/>
        </p:nvCxnSpPr>
        <p:spPr>
          <a:xfrm>
            <a:off x="7064388" y="2376409"/>
            <a:ext cx="0" cy="373062"/>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2EF77C-FA13-4515-B8C3-26784780EA73}"/>
              </a:ext>
            </a:extLst>
          </p:cNvPr>
          <p:cNvCxnSpPr>
            <a:cxnSpLocks/>
          </p:cNvCxnSpPr>
          <p:nvPr/>
        </p:nvCxnSpPr>
        <p:spPr>
          <a:xfrm>
            <a:off x="7813688" y="2376409"/>
            <a:ext cx="0" cy="373062"/>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53E4942E-E8E6-4507-8F4A-E9D9D9D969AF}"/>
              </a:ext>
            </a:extLst>
          </p:cNvPr>
          <p:cNvGraphicFramePr>
            <a:graphicFrameLocks noGrp="1"/>
          </p:cNvGraphicFramePr>
          <p:nvPr>
            <p:extLst>
              <p:ext uri="{D42A27DB-BD31-4B8C-83A1-F6EECF244321}">
                <p14:modId xmlns:p14="http://schemas.microsoft.com/office/powerpoint/2010/main" val="670793457"/>
              </p:ext>
            </p:extLst>
          </p:nvPr>
        </p:nvGraphicFramePr>
        <p:xfrm>
          <a:off x="8667759" y="2847984"/>
          <a:ext cx="2540009" cy="2000956"/>
        </p:xfrm>
        <a:graphic>
          <a:graphicData uri="http://schemas.openxmlformats.org/drawingml/2006/table">
            <a:tbl>
              <a:tblPr firstRow="1" bandRow="1">
                <a:tableStyleId>{5940675A-B579-460E-94D1-54222C63F5DA}</a:tableStyleId>
              </a:tblPr>
              <a:tblGrid>
                <a:gridCol w="1060450">
                  <a:extLst>
                    <a:ext uri="{9D8B030D-6E8A-4147-A177-3AD203B41FA5}">
                      <a16:colId xmlns:a16="http://schemas.microsoft.com/office/drawing/2014/main" val="3762919510"/>
                    </a:ext>
                  </a:extLst>
                </a:gridCol>
                <a:gridCol w="762000">
                  <a:extLst>
                    <a:ext uri="{9D8B030D-6E8A-4147-A177-3AD203B41FA5}">
                      <a16:colId xmlns:a16="http://schemas.microsoft.com/office/drawing/2014/main" val="1358250890"/>
                    </a:ext>
                  </a:extLst>
                </a:gridCol>
                <a:gridCol w="717559">
                  <a:extLst>
                    <a:ext uri="{9D8B030D-6E8A-4147-A177-3AD203B41FA5}">
                      <a16:colId xmlns:a16="http://schemas.microsoft.com/office/drawing/2014/main" val="1653767843"/>
                    </a:ext>
                  </a:extLst>
                </a:gridCol>
              </a:tblGrid>
              <a:tr h="500239">
                <a:tc>
                  <a:txBody>
                    <a:bodyPr/>
                    <a:lstStyle/>
                    <a:p>
                      <a:r>
                        <a:rPr lang="en-CA" dirty="0"/>
                        <a:t>Sample#</a:t>
                      </a:r>
                    </a:p>
                  </a:txBody>
                  <a:tcPr/>
                </a:tc>
                <a:tc>
                  <a:txBody>
                    <a:bodyPr/>
                    <a:lstStyle/>
                    <a:p>
                      <a:r>
                        <a:rPr lang="en-CA" dirty="0"/>
                        <a:t>F2</a:t>
                      </a:r>
                    </a:p>
                  </a:txBody>
                  <a:tcPr>
                    <a:solidFill>
                      <a:srgbClr val="E1C2A3"/>
                    </a:solidFill>
                  </a:tcPr>
                </a:tc>
                <a:tc>
                  <a:txBody>
                    <a:bodyPr/>
                    <a:lstStyle/>
                    <a:p>
                      <a:r>
                        <a:rPr lang="en-CA" dirty="0"/>
                        <a:t>F3</a:t>
                      </a:r>
                    </a:p>
                  </a:txBody>
                  <a:tcPr>
                    <a:solidFill>
                      <a:srgbClr val="E1C2A3"/>
                    </a:solidFill>
                  </a:tcPr>
                </a:tc>
                <a:extLst>
                  <a:ext uri="{0D108BD9-81ED-4DB2-BD59-A6C34878D82A}">
                    <a16:rowId xmlns:a16="http://schemas.microsoft.com/office/drawing/2014/main" val="3362122464"/>
                  </a:ext>
                </a:extLst>
              </a:tr>
              <a:tr h="500239">
                <a:tc>
                  <a:txBody>
                    <a:bodyPr/>
                    <a:lstStyle/>
                    <a:p>
                      <a:r>
                        <a:rPr lang="en-CA" dirty="0"/>
                        <a:t>2</a:t>
                      </a:r>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422370711"/>
                  </a:ext>
                </a:extLst>
              </a:tr>
              <a:tr h="500239">
                <a:tc>
                  <a:txBody>
                    <a:bodyPr/>
                    <a:lstStyle/>
                    <a:p>
                      <a:r>
                        <a:rPr lang="en-CA" dirty="0"/>
                        <a:t>3</a:t>
                      </a:r>
                    </a:p>
                  </a:txBody>
                  <a:tcPr>
                    <a:solidFill>
                      <a:srgbClr val="F3E6D9"/>
                    </a:solidFill>
                  </a:tcPr>
                </a:tc>
                <a:tc>
                  <a:txBody>
                    <a:bodyPr/>
                    <a:lstStyle/>
                    <a:p>
                      <a:endParaRPr lang="en-CA"/>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2360090756"/>
                  </a:ext>
                </a:extLst>
              </a:tr>
              <a:tr h="500239">
                <a:tc>
                  <a:txBody>
                    <a:bodyPr/>
                    <a:lstStyle/>
                    <a:p>
                      <a:r>
                        <a:rPr lang="en-CA" dirty="0"/>
                        <a:t>4</a:t>
                      </a:r>
                    </a:p>
                  </a:txBody>
                  <a:tcPr>
                    <a:solidFill>
                      <a:srgbClr val="F3E6D9"/>
                    </a:solidFill>
                  </a:tcPr>
                </a:tc>
                <a:tc>
                  <a:txBody>
                    <a:bodyPr/>
                    <a:lstStyle/>
                    <a:p>
                      <a:endParaRPr lang="en-CA" dirty="0"/>
                    </a:p>
                  </a:txBody>
                  <a:tcPr>
                    <a:solidFill>
                      <a:srgbClr val="E1C2A3"/>
                    </a:solidFill>
                  </a:tcPr>
                </a:tc>
                <a:tc>
                  <a:txBody>
                    <a:bodyPr/>
                    <a:lstStyle/>
                    <a:p>
                      <a:endParaRPr lang="en-CA" dirty="0"/>
                    </a:p>
                  </a:txBody>
                  <a:tcPr>
                    <a:solidFill>
                      <a:srgbClr val="E1C2A3"/>
                    </a:solidFill>
                  </a:tcPr>
                </a:tc>
                <a:extLst>
                  <a:ext uri="{0D108BD9-81ED-4DB2-BD59-A6C34878D82A}">
                    <a16:rowId xmlns:a16="http://schemas.microsoft.com/office/drawing/2014/main" val="3019649604"/>
                  </a:ext>
                </a:extLst>
              </a:tr>
            </a:tbl>
          </a:graphicData>
        </a:graphic>
      </p:graphicFrame>
      <p:sp>
        <p:nvSpPr>
          <p:cNvPr id="10" name="TextBox 9">
            <a:extLst>
              <a:ext uri="{FF2B5EF4-FFF2-40B4-BE49-F238E27FC236}">
                <a16:creationId xmlns:a16="http://schemas.microsoft.com/office/drawing/2014/main" id="{FC14EC95-5FF1-461B-8966-E61833A3B041}"/>
              </a:ext>
            </a:extLst>
          </p:cNvPr>
          <p:cNvSpPr txBox="1"/>
          <p:nvPr/>
        </p:nvSpPr>
        <p:spPr>
          <a:xfrm>
            <a:off x="1454150" y="5179148"/>
            <a:ext cx="3708409" cy="369332"/>
          </a:xfrm>
          <a:prstGeom prst="rect">
            <a:avLst/>
          </a:prstGeom>
          <a:noFill/>
        </p:spPr>
        <p:txBody>
          <a:bodyPr wrap="square" rtlCol="0">
            <a:spAutoFit/>
          </a:bodyPr>
          <a:lstStyle/>
          <a:p>
            <a:r>
              <a:rPr lang="en-CA" dirty="0"/>
              <a:t>Step 1: Bootstrap sample</a:t>
            </a:r>
          </a:p>
        </p:txBody>
      </p:sp>
      <p:sp>
        <p:nvSpPr>
          <p:cNvPr id="18" name="TextBox 17">
            <a:extLst>
              <a:ext uri="{FF2B5EF4-FFF2-40B4-BE49-F238E27FC236}">
                <a16:creationId xmlns:a16="http://schemas.microsoft.com/office/drawing/2014/main" id="{D6C0790D-95FA-4538-B214-C897BFE198D1}"/>
              </a:ext>
            </a:extLst>
          </p:cNvPr>
          <p:cNvSpPr txBox="1"/>
          <p:nvPr/>
        </p:nvSpPr>
        <p:spPr>
          <a:xfrm>
            <a:off x="5276850" y="5179150"/>
            <a:ext cx="3613159" cy="369332"/>
          </a:xfrm>
          <a:prstGeom prst="rect">
            <a:avLst/>
          </a:prstGeom>
          <a:noFill/>
        </p:spPr>
        <p:txBody>
          <a:bodyPr wrap="square" rtlCol="0">
            <a:spAutoFit/>
          </a:bodyPr>
          <a:lstStyle/>
          <a:p>
            <a:r>
              <a:rPr lang="en-CA" dirty="0"/>
              <a:t>Step 2: Select m features</a:t>
            </a:r>
          </a:p>
        </p:txBody>
      </p:sp>
      <p:sp>
        <p:nvSpPr>
          <p:cNvPr id="20" name="TextBox 19">
            <a:extLst>
              <a:ext uri="{FF2B5EF4-FFF2-40B4-BE49-F238E27FC236}">
                <a16:creationId xmlns:a16="http://schemas.microsoft.com/office/drawing/2014/main" id="{E45A9F3C-2A6C-461C-9066-B73891AB9683}"/>
              </a:ext>
            </a:extLst>
          </p:cNvPr>
          <p:cNvSpPr txBox="1"/>
          <p:nvPr/>
        </p:nvSpPr>
        <p:spPr>
          <a:xfrm>
            <a:off x="8445511" y="5179148"/>
            <a:ext cx="3613158" cy="369332"/>
          </a:xfrm>
          <a:prstGeom prst="rect">
            <a:avLst/>
          </a:prstGeom>
          <a:noFill/>
        </p:spPr>
        <p:txBody>
          <a:bodyPr wrap="square" rtlCol="0">
            <a:spAutoFit/>
          </a:bodyPr>
          <a:lstStyle/>
          <a:p>
            <a:r>
              <a:rPr lang="en-CA" dirty="0"/>
              <a:t>Step 3: Pass as input to tree# 3</a:t>
            </a:r>
          </a:p>
        </p:txBody>
      </p:sp>
      <p:sp>
        <p:nvSpPr>
          <p:cNvPr id="21" name="TextBox 20">
            <a:extLst>
              <a:ext uri="{FF2B5EF4-FFF2-40B4-BE49-F238E27FC236}">
                <a16:creationId xmlns:a16="http://schemas.microsoft.com/office/drawing/2014/main" id="{8F7FA914-04BF-4CAF-951F-BC4185D33D98}"/>
              </a:ext>
            </a:extLst>
          </p:cNvPr>
          <p:cNvSpPr txBox="1"/>
          <p:nvPr/>
        </p:nvSpPr>
        <p:spPr>
          <a:xfrm>
            <a:off x="4597400" y="5833128"/>
            <a:ext cx="4641850" cy="523220"/>
          </a:xfrm>
          <a:prstGeom prst="rect">
            <a:avLst/>
          </a:prstGeom>
          <a:noFill/>
        </p:spPr>
        <p:txBody>
          <a:bodyPr wrap="square" rtlCol="0">
            <a:spAutoFit/>
          </a:bodyPr>
          <a:lstStyle/>
          <a:p>
            <a:r>
              <a:rPr lang="en-CA" sz="2800" dirty="0"/>
              <a:t>Setting Up Estimator #3</a:t>
            </a:r>
          </a:p>
        </p:txBody>
      </p:sp>
    </p:spTree>
    <p:extLst>
      <p:ext uri="{BB962C8B-B14F-4D97-AF65-F5344CB8AC3E}">
        <p14:creationId xmlns:p14="http://schemas.microsoft.com/office/powerpoint/2010/main" val="2793304418"/>
      </p:ext>
    </p:extLst>
  </p:cSld>
  <p:clrMapOvr>
    <a:masterClrMapping/>
  </p:clrMapOvr>
</p:sld>
</file>

<file path=ppt/theme/theme1.xml><?xml version="1.0" encoding="utf-8"?>
<a:theme xmlns:a="http://schemas.openxmlformats.org/drawingml/2006/main" name="Office Theme">
  <a:themeElements>
    <a:clrScheme name="Custom 2">
      <a:dk1>
        <a:srgbClr val="000000"/>
      </a:dk1>
      <a:lt1>
        <a:sysClr val="window" lastClr="FFFFFF"/>
      </a:lt1>
      <a:dk2>
        <a:srgbClr val="006600"/>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3339</Words>
  <Application>Microsoft Office PowerPoint</Application>
  <PresentationFormat>Widescreen</PresentationFormat>
  <Paragraphs>526</Paragraphs>
  <Slides>42</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Cambria Math</vt:lpstr>
      <vt:lpstr>Wingdings</vt:lpstr>
      <vt:lpstr>Office Theme</vt:lpstr>
      <vt:lpstr>Random Forest Group 22</vt:lpstr>
      <vt:lpstr>Random Forest</vt:lpstr>
      <vt:lpstr>Exploring a Random Forest </vt:lpstr>
      <vt:lpstr>Planting a Random Forest: n_estimator = 3</vt:lpstr>
      <vt:lpstr>Planting a Random Forest: n_estimator = 3</vt:lpstr>
      <vt:lpstr>Planting a Random Forest: n_estimator = 3</vt:lpstr>
      <vt:lpstr>Planting a Random Forest: n_estimator = 3</vt:lpstr>
      <vt:lpstr>Planting a Random Forest</vt:lpstr>
      <vt:lpstr>Planting a Random Forest</vt:lpstr>
      <vt:lpstr>Growing a Random Forest</vt:lpstr>
      <vt:lpstr>Roaming a Random Forest</vt:lpstr>
      <vt:lpstr>Difference Between RF and Bagging</vt:lpstr>
      <vt:lpstr>Random Forest and Cross Validation</vt:lpstr>
      <vt:lpstr>Random Forest</vt:lpstr>
      <vt:lpstr>Python Code: Import Libraries and Data</vt:lpstr>
      <vt:lpstr>Python Code: Decision Tree Classification</vt:lpstr>
      <vt:lpstr>Python Code: Random Forest Classification</vt:lpstr>
      <vt:lpstr>Python Code: Decision Tree Regression</vt:lpstr>
      <vt:lpstr>Python Code: Random Forest Regression</vt:lpstr>
      <vt:lpstr>Classification</vt:lpstr>
      <vt:lpstr>Heart Disease Prediction</vt:lpstr>
      <vt:lpstr>Classification: Maximize Test Accuracy</vt:lpstr>
      <vt:lpstr>Classification: Minimize Bias &amp; Variance</vt:lpstr>
      <vt:lpstr>Confusion Matrix: Post-tuning</vt:lpstr>
      <vt:lpstr>Regression</vt:lpstr>
      <vt:lpstr>Housing Attribute Price Estimation</vt:lpstr>
      <vt:lpstr>Regression: Maximize Test Accuracy</vt:lpstr>
      <vt:lpstr>Regression: Minimize Bias &amp; Variance</vt:lpstr>
      <vt:lpstr>Conclusion</vt:lpstr>
      <vt:lpstr>Thank you!</vt:lpstr>
      <vt:lpstr>References</vt:lpstr>
      <vt:lpstr>Decision Trees: Basic Unit of a Random Forest</vt:lpstr>
      <vt:lpstr>Appendix A: Boosting</vt:lpstr>
      <vt:lpstr>Appendix B: Bias &amp; Variance Formula</vt:lpstr>
      <vt:lpstr>Appendix C: Loss Functions</vt:lpstr>
      <vt:lpstr>Appendix D: Variable Importance</vt:lpstr>
      <vt:lpstr>Regression: N_estimators tuning</vt:lpstr>
      <vt:lpstr>Regression: N_estimators tuning</vt:lpstr>
      <vt:lpstr>Classification: N_estimator Tuning</vt:lpstr>
      <vt:lpstr>Classification: N_estimator Tuning</vt:lpstr>
      <vt:lpstr>Classification: Cross Validation &amp; OOB</vt:lpstr>
      <vt:lpstr>Regression: Cross Validation &amp; OOB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 Group 22</dc:title>
  <dc:creator>Francis Cruz</dc:creator>
  <cp:lastModifiedBy>Amanda Aleong</cp:lastModifiedBy>
  <cp:revision>25</cp:revision>
  <dcterms:created xsi:type="dcterms:W3CDTF">2018-11-13T03:44:59Z</dcterms:created>
  <dcterms:modified xsi:type="dcterms:W3CDTF">2018-11-14T04:55:30Z</dcterms:modified>
</cp:coreProperties>
</file>